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259" r:id="rId5"/>
    <p:sldId id="260" r:id="rId6"/>
    <p:sldId id="266" r:id="rId7"/>
    <p:sldId id="261" r:id="rId8"/>
    <p:sldId id="267" r:id="rId9"/>
    <p:sldId id="268" r:id="rId10"/>
    <p:sldId id="269" r:id="rId11"/>
    <p:sldId id="270" r:id="rId12"/>
    <p:sldId id="271" r:id="rId13"/>
    <p:sldId id="272" r:id="rId14"/>
    <p:sldId id="264"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301" r:id="rId40"/>
    <p:sldId id="303" r:id="rId41"/>
    <p:sldId id="297" r:id="rId42"/>
    <p:sldId id="298" r:id="rId43"/>
    <p:sldId id="299" r:id="rId44"/>
    <p:sldId id="300" r:id="rId45"/>
    <p:sldId id="302" r:id="rId46"/>
    <p:sldId id="304" r:id="rId47"/>
    <p:sldId id="305" r:id="rId48"/>
    <p:sldId id="306" r:id="rId49"/>
    <p:sldId id="307" r:id="rId50"/>
    <p:sldId id="308" r:id="rId51"/>
    <p:sldId id="309" r:id="rId52"/>
    <p:sldId id="310" r:id="rId53"/>
    <p:sldId id="311" r:id="rId54"/>
    <p:sldId id="312" r:id="rId55"/>
    <p:sldId id="313" r:id="rId56"/>
    <p:sldId id="262" r:id="rId57"/>
    <p:sldId id="314" r:id="rId58"/>
    <p:sldId id="315" r:id="rId59"/>
    <p:sldId id="316" r:id="rId60"/>
    <p:sldId id="318" r:id="rId61"/>
    <p:sldId id="317" r:id="rId62"/>
    <p:sldId id="319" r:id="rId63"/>
    <p:sldId id="265" r:id="rId64"/>
    <p:sldId id="320" r:id="rId65"/>
    <p:sldId id="321" r:id="rId66"/>
    <p:sldId id="322" r:id="rId67"/>
    <p:sldId id="32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5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23091-693B-4CF8-9F1C-AA7452FAF45A}" type="datetimeFigureOut">
              <a:rPr lang="en-US" smtClean="0"/>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95080-097E-4DE9-BAB0-AE4A36A7C886}" type="slidenum">
              <a:rPr lang="en-US" smtClean="0"/>
              <a:t>‹#›</a:t>
            </a:fld>
            <a:endParaRPr lang="en-US"/>
          </a:p>
        </p:txBody>
      </p:sp>
    </p:spTree>
    <p:extLst>
      <p:ext uri="{BB962C8B-B14F-4D97-AF65-F5344CB8AC3E}">
        <p14:creationId xmlns:p14="http://schemas.microsoft.com/office/powerpoint/2010/main" val="325438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95080-097E-4DE9-BAB0-AE4A36A7C886}" type="slidenum">
              <a:rPr lang="en-US" smtClean="0"/>
              <a:t>9</a:t>
            </a:fld>
            <a:endParaRPr lang="en-US"/>
          </a:p>
        </p:txBody>
      </p:sp>
    </p:spTree>
    <p:extLst>
      <p:ext uri="{BB962C8B-B14F-4D97-AF65-F5344CB8AC3E}">
        <p14:creationId xmlns:p14="http://schemas.microsoft.com/office/powerpoint/2010/main" val="3152819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F93269-94BB-4358-9540-D33AAC7EE92A}"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62-2594-410D-9AF6-36520CD0DBE9}" type="slidenum">
              <a:rPr lang="en-US" smtClean="0"/>
              <a:t>‹#›</a:t>
            </a:fld>
            <a:endParaRPr lang="en-US"/>
          </a:p>
        </p:txBody>
      </p:sp>
    </p:spTree>
    <p:extLst>
      <p:ext uri="{BB962C8B-B14F-4D97-AF65-F5344CB8AC3E}">
        <p14:creationId xmlns:p14="http://schemas.microsoft.com/office/powerpoint/2010/main" val="277054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93269-94BB-4358-9540-D33AAC7EE92A}"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62-2594-410D-9AF6-36520CD0DBE9}" type="slidenum">
              <a:rPr lang="en-US" smtClean="0"/>
              <a:t>‹#›</a:t>
            </a:fld>
            <a:endParaRPr lang="en-US"/>
          </a:p>
        </p:txBody>
      </p:sp>
    </p:spTree>
    <p:extLst>
      <p:ext uri="{BB962C8B-B14F-4D97-AF65-F5344CB8AC3E}">
        <p14:creationId xmlns:p14="http://schemas.microsoft.com/office/powerpoint/2010/main" val="168665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93269-94BB-4358-9540-D33AAC7EE92A}"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62-2594-410D-9AF6-36520CD0DBE9}" type="slidenum">
              <a:rPr lang="en-US" smtClean="0"/>
              <a:t>‹#›</a:t>
            </a:fld>
            <a:endParaRPr lang="en-US"/>
          </a:p>
        </p:txBody>
      </p:sp>
    </p:spTree>
    <p:extLst>
      <p:ext uri="{BB962C8B-B14F-4D97-AF65-F5344CB8AC3E}">
        <p14:creationId xmlns:p14="http://schemas.microsoft.com/office/powerpoint/2010/main" val="389909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93269-94BB-4358-9540-D33AAC7EE92A}"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62-2594-410D-9AF6-36520CD0DBE9}" type="slidenum">
              <a:rPr lang="en-US" smtClean="0"/>
              <a:t>‹#›</a:t>
            </a:fld>
            <a:endParaRPr lang="en-US"/>
          </a:p>
        </p:txBody>
      </p:sp>
    </p:spTree>
    <p:extLst>
      <p:ext uri="{BB962C8B-B14F-4D97-AF65-F5344CB8AC3E}">
        <p14:creationId xmlns:p14="http://schemas.microsoft.com/office/powerpoint/2010/main" val="268786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F93269-94BB-4358-9540-D33AAC7EE92A}"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62-2594-410D-9AF6-36520CD0DBE9}" type="slidenum">
              <a:rPr lang="en-US" smtClean="0"/>
              <a:t>‹#›</a:t>
            </a:fld>
            <a:endParaRPr lang="en-US"/>
          </a:p>
        </p:txBody>
      </p:sp>
    </p:spTree>
    <p:extLst>
      <p:ext uri="{BB962C8B-B14F-4D97-AF65-F5344CB8AC3E}">
        <p14:creationId xmlns:p14="http://schemas.microsoft.com/office/powerpoint/2010/main" val="60599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F93269-94BB-4358-9540-D33AAC7EE92A}" type="datetimeFigureOut">
              <a:rPr lang="en-US" smtClean="0"/>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AA62-2594-410D-9AF6-36520CD0DBE9}" type="slidenum">
              <a:rPr lang="en-US" smtClean="0"/>
              <a:t>‹#›</a:t>
            </a:fld>
            <a:endParaRPr lang="en-US"/>
          </a:p>
        </p:txBody>
      </p:sp>
    </p:spTree>
    <p:extLst>
      <p:ext uri="{BB962C8B-B14F-4D97-AF65-F5344CB8AC3E}">
        <p14:creationId xmlns:p14="http://schemas.microsoft.com/office/powerpoint/2010/main" val="156492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F93269-94BB-4358-9540-D33AAC7EE92A}" type="datetimeFigureOut">
              <a:rPr lang="en-US" smtClean="0"/>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AAA62-2594-410D-9AF6-36520CD0DBE9}" type="slidenum">
              <a:rPr lang="en-US" smtClean="0"/>
              <a:t>‹#›</a:t>
            </a:fld>
            <a:endParaRPr lang="en-US"/>
          </a:p>
        </p:txBody>
      </p:sp>
    </p:spTree>
    <p:extLst>
      <p:ext uri="{BB962C8B-B14F-4D97-AF65-F5344CB8AC3E}">
        <p14:creationId xmlns:p14="http://schemas.microsoft.com/office/powerpoint/2010/main" val="268779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F93269-94BB-4358-9540-D33AAC7EE92A}" type="datetimeFigureOut">
              <a:rPr lang="en-US" smtClean="0"/>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AAA62-2594-410D-9AF6-36520CD0DBE9}" type="slidenum">
              <a:rPr lang="en-US" smtClean="0"/>
              <a:t>‹#›</a:t>
            </a:fld>
            <a:endParaRPr lang="en-US"/>
          </a:p>
        </p:txBody>
      </p:sp>
    </p:spTree>
    <p:extLst>
      <p:ext uri="{BB962C8B-B14F-4D97-AF65-F5344CB8AC3E}">
        <p14:creationId xmlns:p14="http://schemas.microsoft.com/office/powerpoint/2010/main" val="426842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93269-94BB-4358-9540-D33AAC7EE92A}" type="datetimeFigureOut">
              <a:rPr lang="en-US" smtClean="0"/>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AAA62-2594-410D-9AF6-36520CD0DBE9}" type="slidenum">
              <a:rPr lang="en-US" smtClean="0"/>
              <a:t>‹#›</a:t>
            </a:fld>
            <a:endParaRPr lang="en-US"/>
          </a:p>
        </p:txBody>
      </p:sp>
    </p:spTree>
    <p:extLst>
      <p:ext uri="{BB962C8B-B14F-4D97-AF65-F5344CB8AC3E}">
        <p14:creationId xmlns:p14="http://schemas.microsoft.com/office/powerpoint/2010/main" val="68142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F93269-94BB-4358-9540-D33AAC7EE92A}" type="datetimeFigureOut">
              <a:rPr lang="en-US" smtClean="0"/>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AA62-2594-410D-9AF6-36520CD0DBE9}" type="slidenum">
              <a:rPr lang="en-US" smtClean="0"/>
              <a:t>‹#›</a:t>
            </a:fld>
            <a:endParaRPr lang="en-US"/>
          </a:p>
        </p:txBody>
      </p:sp>
    </p:spTree>
    <p:extLst>
      <p:ext uri="{BB962C8B-B14F-4D97-AF65-F5344CB8AC3E}">
        <p14:creationId xmlns:p14="http://schemas.microsoft.com/office/powerpoint/2010/main" val="371702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F93269-94BB-4358-9540-D33AAC7EE92A}" type="datetimeFigureOut">
              <a:rPr lang="en-US" smtClean="0"/>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AA62-2594-410D-9AF6-36520CD0DBE9}" type="slidenum">
              <a:rPr lang="en-US" smtClean="0"/>
              <a:t>‹#›</a:t>
            </a:fld>
            <a:endParaRPr lang="en-US"/>
          </a:p>
        </p:txBody>
      </p:sp>
    </p:spTree>
    <p:extLst>
      <p:ext uri="{BB962C8B-B14F-4D97-AF65-F5344CB8AC3E}">
        <p14:creationId xmlns:p14="http://schemas.microsoft.com/office/powerpoint/2010/main" val="393415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93269-94BB-4358-9540-D33AAC7EE92A}" type="datetimeFigureOut">
              <a:rPr lang="en-US" smtClean="0"/>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AAA62-2594-410D-9AF6-36520CD0DBE9}" type="slidenum">
              <a:rPr lang="en-US" smtClean="0"/>
              <a:t>‹#›</a:t>
            </a:fld>
            <a:endParaRPr lang="en-US"/>
          </a:p>
        </p:txBody>
      </p:sp>
    </p:spTree>
    <p:extLst>
      <p:ext uri="{BB962C8B-B14F-4D97-AF65-F5344CB8AC3E}">
        <p14:creationId xmlns:p14="http://schemas.microsoft.com/office/powerpoint/2010/main" val="248820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nces.ed.gov/nationsreportcard/" TargetMode="External"/><Relationship Id="rId3" Type="http://schemas.openxmlformats.org/officeDocument/2006/relationships/hyperlink" Target="http://www.nist.gov/index.html" TargetMode="External"/><Relationship Id="rId7" Type="http://schemas.openxmlformats.org/officeDocument/2006/relationships/hyperlink" Target="http://ies.ed.gov/aboutus/" TargetMode="External"/><Relationship Id="rId2" Type="http://schemas.openxmlformats.org/officeDocument/2006/relationships/hyperlink" Target="http://www.iso.org/iso/home.html" TargetMode="External"/><Relationship Id="rId1" Type="http://schemas.openxmlformats.org/officeDocument/2006/relationships/slideLayout" Target="../slideLayouts/slideLayout6.xml"/><Relationship Id="rId6" Type="http://schemas.openxmlformats.org/officeDocument/2006/relationships/hyperlink" Target="http://nces.ed.gov/" TargetMode="External"/><Relationship Id="rId5" Type="http://schemas.openxmlformats.org/officeDocument/2006/relationships/hyperlink" Target="https://www.nlrb.gov/" TargetMode="External"/><Relationship Id="rId10" Type="http://schemas.openxmlformats.org/officeDocument/2006/relationships/hyperlink" Target="http://www.ets.org/" TargetMode="External"/><Relationship Id="rId4" Type="http://schemas.openxmlformats.org/officeDocument/2006/relationships/hyperlink" Target="http://www.humanrightsinternational.org/en/" TargetMode="External"/><Relationship Id="rId9" Type="http://schemas.openxmlformats.org/officeDocument/2006/relationships/hyperlink" Target="http://www.pearson.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amatyc.org/Crossroads/CROSSROADS/V1/Chapter4.pdf" TargetMode="External"/><Relationship Id="rId7" Type="http://schemas.openxmlformats.org/officeDocument/2006/relationships/hyperlink" Target="http://www.amatyc.org/Crossroads/CROSSROADS/V1/Referenc.pdf" TargetMode="External"/><Relationship Id="rId2" Type="http://schemas.openxmlformats.org/officeDocument/2006/relationships/hyperlink" Target="http://www.amatyc.org/Crossroads/CROSSROADS/V1/Chapter3.pdf" TargetMode="External"/><Relationship Id="rId1" Type="http://schemas.openxmlformats.org/officeDocument/2006/relationships/slideLayout" Target="../slideLayouts/slideLayout6.xml"/><Relationship Id="rId6" Type="http://schemas.openxmlformats.org/officeDocument/2006/relationships/hyperlink" Target="http://www.amatyc.org/Crossroads/CROSSROADS/V1/Appendix.pdf" TargetMode="External"/><Relationship Id="rId5" Type="http://schemas.openxmlformats.org/officeDocument/2006/relationships/hyperlink" Target="http://www.amatyc.org/Crossroads/CROSSROADS/V1/Chapter6.pdf" TargetMode="External"/><Relationship Id="rId4" Type="http://schemas.openxmlformats.org/officeDocument/2006/relationships/hyperlink" Target="http://www.amatyc.org/Crossroads/CROSSROADS/V1/Chapter5.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beyondcrossroads.amatyc.org/doc/CH3.html" TargetMode="External"/><Relationship Id="rId2" Type="http://schemas.openxmlformats.org/officeDocument/2006/relationships/hyperlink" Target="http://beyondcrossroads.amatyc.org/doc/CH1.html" TargetMode="Externa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nctm.org/standards/default.aspx?id=58"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hyperlink" Target="http://beyondcrossroads.amatyc.org/" TargetMode="External"/><Relationship Id="rId4" Type="http://schemas.openxmlformats.org/officeDocument/2006/relationships/hyperlink" Target="http://www.amatyc.org/Crossroads/CROSSROADS/V1/index.htm" TargetMode="Externa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hyperlink" Target="http://beyondcrossroads.amatyc.org/doc/CH4.html"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learning-styles-online.com/inventory/"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beyondcrossroads.amatyc.org/doc/CH4.html"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deanza.edu/dare/presentations.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nimbios.org/press/ecoed_webinar"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beyondcrossroads.amatyc.org/doc/CH7.html" TargetMode="External"/><Relationship Id="rId2" Type="http://schemas.openxmlformats.org/officeDocument/2006/relationships/hyperlink" Target="http://beyondcrossroads.amatyc.org/doc/CH6.html" TargetMode="External"/><Relationship Id="rId1" Type="http://schemas.openxmlformats.org/officeDocument/2006/relationships/slideLayout" Target="../slideLayouts/slideLayout6.xml"/><Relationship Id="rId6" Type="http://schemas.openxmlformats.org/officeDocument/2006/relationships/hyperlink" Target="http://beyondcrossroads.amatyc.org/doc/CH10.html" TargetMode="External"/><Relationship Id="rId5" Type="http://schemas.openxmlformats.org/officeDocument/2006/relationships/hyperlink" Target="http://beyondcrossroads.amatyc.org/doc/CH9.html" TargetMode="External"/><Relationship Id="rId4" Type="http://schemas.openxmlformats.org/officeDocument/2006/relationships/hyperlink" Target="http://beyondcrossroads.amatyc.org/doc/CH8.html"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beyondcrossroads.amatyc.org/doc/CH9.html"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corestandards.org/the-standards/mathematics/" TargetMode="External"/><Relationship Id="rId2" Type="http://schemas.openxmlformats.org/officeDocument/2006/relationships/hyperlink" Target="http://www.cde.ca.gov/ci/ma/cf/" TargetMode="External"/><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6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0"/>
            <a:ext cx="7772400" cy="1470025"/>
          </a:xfrm>
        </p:spPr>
        <p:txBody>
          <a:bodyPr/>
          <a:lstStyle/>
          <a:p>
            <a:r>
              <a:rPr lang="en-US" dirty="0" smtClean="0"/>
              <a:t>A Line in the Standards</a:t>
            </a:r>
            <a:endParaRPr lang="en-US" dirty="0"/>
          </a:p>
        </p:txBody>
      </p:sp>
      <p:sp>
        <p:nvSpPr>
          <p:cNvPr id="3" name="Subtitle 2"/>
          <p:cNvSpPr>
            <a:spLocks noGrp="1"/>
          </p:cNvSpPr>
          <p:nvPr>
            <p:ph type="subTitle" idx="1"/>
          </p:nvPr>
        </p:nvSpPr>
        <p:spPr>
          <a:xfrm>
            <a:off x="1371600" y="4495800"/>
            <a:ext cx="6400800" cy="1752600"/>
          </a:xfrm>
        </p:spPr>
        <p:txBody>
          <a:bodyPr/>
          <a:lstStyle/>
          <a:p>
            <a:r>
              <a:rPr lang="en-US" dirty="0" smtClean="0"/>
              <a:t>Separating the Helpful from the Harmful</a:t>
            </a:r>
            <a:endParaRPr lang="en-US" dirty="0"/>
          </a:p>
        </p:txBody>
      </p:sp>
      <p:sp>
        <p:nvSpPr>
          <p:cNvPr id="5" name="Freeform 4"/>
          <p:cNvSpPr/>
          <p:nvPr/>
        </p:nvSpPr>
        <p:spPr>
          <a:xfrm>
            <a:off x="3607997" y="249044"/>
            <a:ext cx="580522" cy="2798956"/>
          </a:xfrm>
          <a:custGeom>
            <a:avLst/>
            <a:gdLst>
              <a:gd name="connsiteX0" fmla="*/ 22925 w 580522"/>
              <a:gd name="connsiteY0" fmla="*/ 0 h 2132759"/>
              <a:gd name="connsiteX1" fmla="*/ 580486 w 580522"/>
              <a:gd name="connsiteY1" fmla="*/ 669073 h 2132759"/>
              <a:gd name="connsiteX2" fmla="*/ 622 w 580522"/>
              <a:gd name="connsiteY2" fmla="*/ 1304693 h 2132759"/>
              <a:gd name="connsiteX3" fmla="*/ 468974 w 580522"/>
              <a:gd name="connsiteY3" fmla="*/ 2051824 h 2132759"/>
              <a:gd name="connsiteX4" fmla="*/ 502427 w 580522"/>
              <a:gd name="connsiteY4" fmla="*/ 2118732 h 2132759"/>
              <a:gd name="connsiteX5" fmla="*/ 502427 w 580522"/>
              <a:gd name="connsiteY5" fmla="*/ 2107580 h 213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522" h="2132759">
                <a:moveTo>
                  <a:pt x="22925" y="0"/>
                </a:moveTo>
                <a:cubicBezTo>
                  <a:pt x="303564" y="225812"/>
                  <a:pt x="584203" y="451624"/>
                  <a:pt x="580486" y="669073"/>
                </a:cubicBezTo>
                <a:cubicBezTo>
                  <a:pt x="576769" y="886522"/>
                  <a:pt x="19207" y="1074234"/>
                  <a:pt x="622" y="1304693"/>
                </a:cubicBezTo>
                <a:cubicBezTo>
                  <a:pt x="-17963" y="1535152"/>
                  <a:pt x="385340" y="1916151"/>
                  <a:pt x="468974" y="2051824"/>
                </a:cubicBezTo>
                <a:cubicBezTo>
                  <a:pt x="552608" y="2187497"/>
                  <a:pt x="496852" y="2109439"/>
                  <a:pt x="502427" y="2118732"/>
                </a:cubicBezTo>
                <a:cubicBezTo>
                  <a:pt x="508003" y="2128025"/>
                  <a:pt x="505215" y="2117802"/>
                  <a:pt x="502427" y="21075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92753"/>
            <a:ext cx="2289774" cy="28838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976" y="249044"/>
            <a:ext cx="4098585" cy="3219450"/>
          </a:xfrm>
          <a:prstGeom prst="rect">
            <a:avLst/>
          </a:prstGeom>
        </p:spPr>
      </p:pic>
    </p:spTree>
    <p:extLst>
      <p:ext uri="{BB962C8B-B14F-4D97-AF65-F5344CB8AC3E}">
        <p14:creationId xmlns:p14="http://schemas.microsoft.com/office/powerpoint/2010/main" val="320698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I.3: Reasoning</a:t>
            </a:r>
            <a:endParaRPr lang="en-US" dirty="0"/>
          </a:p>
        </p:txBody>
      </p:sp>
      <p:sp>
        <p:nvSpPr>
          <p:cNvPr id="3" name="TextBox 2"/>
          <p:cNvSpPr txBox="1"/>
          <p:nvPr/>
        </p:nvSpPr>
        <p:spPr>
          <a:xfrm>
            <a:off x="1066800" y="1600200"/>
            <a:ext cx="7162800" cy="707886"/>
          </a:xfrm>
          <a:prstGeom prst="rect">
            <a:avLst/>
          </a:prstGeom>
          <a:noFill/>
        </p:spPr>
        <p:txBody>
          <a:bodyPr wrap="square" rtlCol="0">
            <a:spAutoFit/>
          </a:bodyPr>
          <a:lstStyle/>
          <a:p>
            <a:r>
              <a:rPr lang="en-US" sz="2000" b="1" dirty="0" smtClean="0"/>
              <a:t>Students will expand their mathematical reasoning skills as they develop convincing mathematical arguments.</a:t>
            </a:r>
            <a:endParaRPr lang="en-US" sz="2000" b="1" dirty="0"/>
          </a:p>
        </p:txBody>
      </p:sp>
      <p:sp>
        <p:nvSpPr>
          <p:cNvPr id="4" name="TextBox 3"/>
          <p:cNvSpPr txBox="1"/>
          <p:nvPr/>
        </p:nvSpPr>
        <p:spPr>
          <a:xfrm>
            <a:off x="1295400" y="2743200"/>
            <a:ext cx="6477000" cy="2862322"/>
          </a:xfrm>
          <a:prstGeom prst="rect">
            <a:avLst/>
          </a:prstGeom>
          <a:noFill/>
        </p:spPr>
        <p:txBody>
          <a:bodyPr wrap="square" rtlCol="0">
            <a:spAutoFit/>
          </a:bodyPr>
          <a:lstStyle/>
          <a:p>
            <a:pPr lvl="1"/>
            <a:r>
              <a:rPr lang="en-US" dirty="0" smtClean="0"/>
              <a:t>Students will regularly apply inductive and deductive reasoning techniques to build convincing mathematical arguments.  They will develop conjectures by using logic and deductive and inductive proof, by framing examples and counterexamples, and by probabilistic and statistical reasoning.  They will explore the meaning and role of mathematical identities, support them graphically or numerically, and verify them algebraically or geometrically.  Finally, students will judge the validity of mathematical arguments and draw appropriate conclusions.</a:t>
            </a:r>
            <a:endParaRPr lang="en-US" dirty="0"/>
          </a:p>
        </p:txBody>
      </p:sp>
    </p:spTree>
    <p:extLst>
      <p:ext uri="{BB962C8B-B14F-4D97-AF65-F5344CB8AC3E}">
        <p14:creationId xmlns:p14="http://schemas.microsoft.com/office/powerpoint/2010/main" val="949834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1-4: Connecting with Other Disciplines</a:t>
            </a:r>
            <a:endParaRPr lang="en-US" dirty="0"/>
          </a:p>
        </p:txBody>
      </p:sp>
      <p:sp>
        <p:nvSpPr>
          <p:cNvPr id="3" name="TextBox 2"/>
          <p:cNvSpPr txBox="1"/>
          <p:nvPr/>
        </p:nvSpPr>
        <p:spPr>
          <a:xfrm>
            <a:off x="762000" y="1828800"/>
            <a:ext cx="7543800" cy="1015663"/>
          </a:xfrm>
          <a:prstGeom prst="rect">
            <a:avLst/>
          </a:prstGeom>
          <a:noFill/>
        </p:spPr>
        <p:txBody>
          <a:bodyPr wrap="square" rtlCol="0">
            <a:spAutoFit/>
          </a:bodyPr>
          <a:lstStyle/>
          <a:p>
            <a:r>
              <a:rPr lang="en-US" sz="2000" b="1" dirty="0" smtClean="0"/>
              <a:t>Students will develop the view that mathematics is a growing discipline, interrelated with human culture, and understand its connections to other disciplines.</a:t>
            </a:r>
            <a:endParaRPr lang="en-US" sz="2000" b="1" dirty="0"/>
          </a:p>
        </p:txBody>
      </p:sp>
      <p:sp>
        <p:nvSpPr>
          <p:cNvPr id="4" name="TextBox 3"/>
          <p:cNvSpPr txBox="1"/>
          <p:nvPr/>
        </p:nvSpPr>
        <p:spPr>
          <a:xfrm>
            <a:off x="762000" y="2890183"/>
            <a:ext cx="7543800" cy="3139321"/>
          </a:xfrm>
          <a:prstGeom prst="rect">
            <a:avLst/>
          </a:prstGeom>
          <a:noFill/>
        </p:spPr>
        <p:txBody>
          <a:bodyPr wrap="square" rtlCol="0">
            <a:spAutoFit/>
          </a:bodyPr>
          <a:lstStyle/>
          <a:p>
            <a:r>
              <a:rPr lang="en-US" dirty="0" smtClean="0"/>
              <a:t>	If students are to gain a sense that mathematics is a growing discipline, course content must include topics developed since the eighteenth century.  Topics such as algorithms needed for computer-based solution processes, the use of probability in understanding chance and randomization, and the applications of non-Euclidean geometries lend themselves to a discussion of who developed the ideas, when they were developed, and what kind of human endeavors motivated their development.  Students will need to research sources other than standard mathematics textbooks to determine how mathematics provides a language for the sciences; plays a role in art, music and literature; is applied by economists; is used in business and manufacturing; and has had an impact on history.</a:t>
            </a:r>
            <a:endParaRPr lang="en-US" dirty="0"/>
          </a:p>
        </p:txBody>
      </p:sp>
    </p:spTree>
    <p:extLst>
      <p:ext uri="{BB962C8B-B14F-4D97-AF65-F5344CB8AC3E}">
        <p14:creationId xmlns:p14="http://schemas.microsoft.com/office/powerpoint/2010/main" val="1134943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I-5: Communicating</a:t>
            </a:r>
            <a:endParaRPr lang="en-US" dirty="0"/>
          </a:p>
        </p:txBody>
      </p:sp>
      <p:sp>
        <p:nvSpPr>
          <p:cNvPr id="3" name="TextBox 2"/>
          <p:cNvSpPr txBox="1"/>
          <p:nvPr/>
        </p:nvSpPr>
        <p:spPr>
          <a:xfrm>
            <a:off x="990600" y="1447800"/>
            <a:ext cx="7086600" cy="830997"/>
          </a:xfrm>
          <a:prstGeom prst="rect">
            <a:avLst/>
          </a:prstGeom>
          <a:noFill/>
        </p:spPr>
        <p:txBody>
          <a:bodyPr wrap="square" rtlCol="0">
            <a:spAutoFit/>
          </a:bodyPr>
          <a:lstStyle/>
          <a:p>
            <a:r>
              <a:rPr lang="en-US" sz="2400" b="1" dirty="0" smtClean="0"/>
              <a:t>Students </a:t>
            </a:r>
            <a:r>
              <a:rPr lang="en-US" sz="2400" b="1" dirty="0" err="1" smtClean="0"/>
              <a:t>wil</a:t>
            </a:r>
            <a:r>
              <a:rPr lang="en-US" sz="2400" b="1" dirty="0" smtClean="0"/>
              <a:t> acquire the ability to read, write, listen to, and speak mathematics.</a:t>
            </a:r>
            <a:endParaRPr lang="en-US" sz="2400" b="1" dirty="0"/>
          </a:p>
        </p:txBody>
      </p:sp>
      <p:sp>
        <p:nvSpPr>
          <p:cNvPr id="4" name="TextBox 3"/>
          <p:cNvSpPr txBox="1"/>
          <p:nvPr/>
        </p:nvSpPr>
        <p:spPr>
          <a:xfrm>
            <a:off x="685800" y="2332137"/>
            <a:ext cx="4953000" cy="3970318"/>
          </a:xfrm>
          <a:prstGeom prst="rect">
            <a:avLst/>
          </a:prstGeom>
          <a:noFill/>
        </p:spPr>
        <p:txBody>
          <a:bodyPr wrap="square" rtlCol="0">
            <a:spAutoFit/>
          </a:bodyPr>
          <a:lstStyle/>
          <a:p>
            <a:r>
              <a:rPr lang="en-US" dirty="0" smtClean="0"/>
              <a:t>	Students will acquire the skills necessary to communicate mathematical ideas and procedures using appropriate mathematical vocabulary and notation.  Students will learn to read and listen to mathematical presentations and arguments with understanding.  Furthermore, mathematics faculty will adopt instructional strategies that develop both oral and written communication skills within a context of real applications relevant to the particular group of students.  As students learn to speak and write about mathematics, they develop mathematical power and become better prepared to use mathematics beyond the classroom.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904470"/>
            <a:ext cx="3319289" cy="2825651"/>
          </a:xfrm>
          <a:prstGeom prst="rect">
            <a:avLst/>
          </a:prstGeom>
        </p:spPr>
      </p:pic>
    </p:spTree>
    <p:extLst>
      <p:ext uri="{BB962C8B-B14F-4D97-AF65-F5344CB8AC3E}">
        <p14:creationId xmlns:p14="http://schemas.microsoft.com/office/powerpoint/2010/main" val="3414093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I-6: Using Technology</a:t>
            </a:r>
            <a:endParaRPr lang="en-US" dirty="0"/>
          </a:p>
        </p:txBody>
      </p:sp>
      <p:sp>
        <p:nvSpPr>
          <p:cNvPr id="3" name="TextBox 2"/>
          <p:cNvSpPr txBox="1"/>
          <p:nvPr/>
        </p:nvSpPr>
        <p:spPr>
          <a:xfrm>
            <a:off x="838200" y="1109410"/>
            <a:ext cx="7543800" cy="1015663"/>
          </a:xfrm>
          <a:prstGeom prst="rect">
            <a:avLst/>
          </a:prstGeom>
          <a:noFill/>
        </p:spPr>
        <p:txBody>
          <a:bodyPr wrap="square" rtlCol="0">
            <a:spAutoFit/>
          </a:bodyPr>
          <a:lstStyle/>
          <a:p>
            <a:r>
              <a:rPr lang="en-US" sz="2000" b="1" dirty="0" smtClean="0"/>
              <a:t>Students will use appropriate technology to enhance their mathematical thinking and understanding and to solve mathematical problems and judge the reasonableness of their results.</a:t>
            </a:r>
            <a:endParaRPr lang="en-US" sz="2000" b="1" dirty="0"/>
          </a:p>
        </p:txBody>
      </p:sp>
      <p:sp>
        <p:nvSpPr>
          <p:cNvPr id="4" name="TextBox 3"/>
          <p:cNvSpPr txBox="1"/>
          <p:nvPr/>
        </p:nvSpPr>
        <p:spPr>
          <a:xfrm>
            <a:off x="381000" y="2125073"/>
            <a:ext cx="5849352" cy="4247317"/>
          </a:xfrm>
          <a:prstGeom prst="rect">
            <a:avLst/>
          </a:prstGeom>
          <a:noFill/>
        </p:spPr>
        <p:txBody>
          <a:bodyPr wrap="square" rtlCol="0">
            <a:spAutoFit/>
          </a:bodyPr>
          <a:lstStyle/>
          <a:p>
            <a:r>
              <a:rPr lang="en-US" dirty="0" smtClean="0"/>
              <a:t>	Students will develop an ability to use technology to enhance their study of mathematics in two ways.  First, technology can be used to aid in the understanding mathematical principles.  </a:t>
            </a:r>
            <a:r>
              <a:rPr lang="en-US" dirty="0" err="1" smtClean="0"/>
              <a:t>Shoaf</a:t>
            </a:r>
            <a:r>
              <a:rPr lang="en-US" dirty="0" smtClean="0"/>
              <a:t>-Grubbs found that graphing calculators provide “a means of concrete imagery that gives the student new control over her learning environment and over the pace of that learning process.  It relieves the need to emphasize symbolic manipulation and computational skills and supports an active exploration process of learning and understanding the concepts behind the mathematics.”  In general, students can use technology to test conjectures, explore ideas and verify that theorems are true in specific instances.  For example, students can solve quadratic equations and inequalities graphically and then use their knowledge of the graphical solution to clarify the algebraic.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952" y="2310063"/>
            <a:ext cx="2456448" cy="3070560"/>
          </a:xfrm>
          <a:prstGeom prst="rect">
            <a:avLst/>
          </a:prstGeom>
        </p:spPr>
      </p:pic>
    </p:spTree>
    <p:extLst>
      <p:ext uri="{BB962C8B-B14F-4D97-AF65-F5344CB8AC3E}">
        <p14:creationId xmlns:p14="http://schemas.microsoft.com/office/powerpoint/2010/main" val="3000171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Programs</a:t>
            </a:r>
            <a:endParaRPr lang="en-US" dirty="0"/>
          </a:p>
        </p:txBody>
      </p:sp>
      <p:sp>
        <p:nvSpPr>
          <p:cNvPr id="3" name="TextBox 2"/>
          <p:cNvSpPr txBox="1"/>
          <p:nvPr/>
        </p:nvSpPr>
        <p:spPr>
          <a:xfrm>
            <a:off x="762000" y="1295400"/>
            <a:ext cx="7772400" cy="2308324"/>
          </a:xfrm>
          <a:prstGeom prst="rect">
            <a:avLst/>
          </a:prstGeom>
          <a:noFill/>
        </p:spPr>
        <p:txBody>
          <a:bodyPr wrap="square" rtlCol="0">
            <a:spAutoFit/>
          </a:bodyPr>
          <a:lstStyle/>
          <a:p>
            <a:r>
              <a:rPr lang="en-US" dirty="0" smtClean="0"/>
              <a:t>Contextual learning seems to be the theme here. This is “the mathematics involved beyond the level of sophistication experienced in the Foundation.  Mathematics faculty, in cooperation with their colleagues in technical areas or with outside practitioners, should select content that prepares students for the immediate needs of employment.  However, at the same time, students should learn to appreciate mathematics and to use mathematics to solve problems in a variety of fields so that they will be able to adapt to change in their career and educational goals.”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597" y="3603724"/>
            <a:ext cx="6201205" cy="2590800"/>
          </a:xfrm>
          <a:prstGeom prst="rect">
            <a:avLst/>
          </a:prstGeom>
        </p:spPr>
      </p:pic>
    </p:spTree>
    <p:extLst>
      <p:ext uri="{BB962C8B-B14F-4D97-AF65-F5344CB8AC3E}">
        <p14:creationId xmlns:p14="http://schemas.microsoft.com/office/powerpoint/2010/main" val="3566757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57200"/>
            <a:ext cx="5334000" cy="5355312"/>
          </a:xfrm>
          <a:prstGeom prst="rect">
            <a:avLst/>
          </a:prstGeom>
          <a:noFill/>
        </p:spPr>
        <p:txBody>
          <a:bodyPr wrap="square" rtlCol="0">
            <a:spAutoFit/>
          </a:bodyPr>
          <a:lstStyle/>
          <a:p>
            <a:r>
              <a:rPr lang="en-US" dirty="0" smtClean="0"/>
              <a:t>	Second, students will use technology naturally and routinely as a tool to aid in the solution of realistic mathematical problems.  “Those who use mathematics in the workplace-accountants, engineers, scientists-rarely use paper-and-pencil anymore…Electronic spreadsheets, numerical analysis packages, symbolic computer systems, and sophisticated computer graphics have become the power tools of mathematics in industry” (NRC)  In addition, graphing calculators, dynamic geometry software, matrix software, and statistical packages should be included among the technology staples to be used by students.  </a:t>
            </a:r>
          </a:p>
          <a:p>
            <a:r>
              <a:rPr lang="en-US" dirty="0"/>
              <a:t>	</a:t>
            </a:r>
            <a:r>
              <a:rPr lang="en-US" dirty="0" smtClean="0"/>
              <a:t>Technology should be used to enhance the study of mathematics but should not become the main focus of instruction.  The amount of time that students spend learning how to use computers and calculators effectively must be compatible with the expected gain in learning mathematics.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71600"/>
            <a:ext cx="2082800" cy="2806700"/>
          </a:xfrm>
          <a:prstGeom prst="rect">
            <a:avLst/>
          </a:prstGeom>
        </p:spPr>
      </p:pic>
    </p:spTree>
    <p:extLst>
      <p:ext uri="{BB962C8B-B14F-4D97-AF65-F5344CB8AC3E}">
        <p14:creationId xmlns:p14="http://schemas.microsoft.com/office/powerpoint/2010/main" val="396915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I-7: Developing Mathematical Power</a:t>
            </a:r>
            <a:endParaRPr lang="en-US" dirty="0"/>
          </a:p>
        </p:txBody>
      </p:sp>
      <p:sp>
        <p:nvSpPr>
          <p:cNvPr id="3" name="TextBox 2"/>
          <p:cNvSpPr txBox="1"/>
          <p:nvPr/>
        </p:nvSpPr>
        <p:spPr>
          <a:xfrm>
            <a:off x="725905" y="1371600"/>
            <a:ext cx="7848600" cy="1323439"/>
          </a:xfrm>
          <a:prstGeom prst="rect">
            <a:avLst/>
          </a:prstGeom>
          <a:noFill/>
        </p:spPr>
        <p:txBody>
          <a:bodyPr wrap="square" rtlCol="0">
            <a:spAutoFit/>
          </a:bodyPr>
          <a:lstStyle/>
          <a:p>
            <a:r>
              <a:rPr lang="en-US" sz="2000" b="1" dirty="0" smtClean="0"/>
              <a:t>Students will engage in rich experiences that encourage independent nontrivial exploration in mathematics, develop and reinforce tenacity and confidence in their abilities to use mathematics, and inspire them to pursue the study of mathematics and related disciplines.</a:t>
            </a:r>
            <a:endParaRPr lang="en-US" sz="2000" b="1" dirty="0"/>
          </a:p>
        </p:txBody>
      </p:sp>
      <p:sp>
        <p:nvSpPr>
          <p:cNvPr id="4" name="TextBox 3"/>
          <p:cNvSpPr txBox="1"/>
          <p:nvPr/>
        </p:nvSpPr>
        <p:spPr>
          <a:xfrm>
            <a:off x="128336" y="2695037"/>
            <a:ext cx="5839327" cy="3693319"/>
          </a:xfrm>
          <a:prstGeom prst="rect">
            <a:avLst/>
          </a:prstGeom>
          <a:noFill/>
        </p:spPr>
        <p:txBody>
          <a:bodyPr wrap="square" rtlCol="0">
            <a:spAutoFit/>
          </a:bodyPr>
          <a:lstStyle/>
          <a:p>
            <a:r>
              <a:rPr lang="en-US" dirty="0" smtClean="0"/>
              <a:t>	All students will have opportunities to be successful in doing meaningful mathematics that fosters self-confidence and persistence.  They will engage in solving problems that do not have unique answers but, rather, provide experiences that develop the ability to conduct independent explorations.  At the same time, they will learn to abstract mathematical principles in order to promote transfer of problem-solving strategies among a variety of contexts and to better appreciate mathematics as a discipline.  Furthermore, they will develop an awareness of careers in mathematics and related disciplines and have a vision of themselves using mathematics effectively in their chose fields.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7663" y="2695039"/>
            <a:ext cx="2989516" cy="3784600"/>
          </a:xfrm>
          <a:prstGeom prst="rect">
            <a:avLst/>
          </a:prstGeom>
        </p:spPr>
      </p:pic>
    </p:spTree>
    <p:extLst>
      <p:ext uri="{BB962C8B-B14F-4D97-AF65-F5344CB8AC3E}">
        <p14:creationId xmlns:p14="http://schemas.microsoft.com/office/powerpoint/2010/main" val="537675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for Content</a:t>
            </a:r>
            <a:endParaRPr lang="en-US" dirty="0"/>
          </a:p>
        </p:txBody>
      </p:sp>
      <p:sp>
        <p:nvSpPr>
          <p:cNvPr id="3" name="TextBox 2"/>
          <p:cNvSpPr txBox="1"/>
          <p:nvPr/>
        </p:nvSpPr>
        <p:spPr>
          <a:xfrm>
            <a:off x="685800" y="1371600"/>
            <a:ext cx="7848600" cy="4801314"/>
          </a:xfrm>
          <a:prstGeom prst="rect">
            <a:avLst/>
          </a:prstGeom>
          <a:noFill/>
        </p:spPr>
        <p:txBody>
          <a:bodyPr wrap="square" rtlCol="0">
            <a:spAutoFit/>
          </a:bodyPr>
          <a:lstStyle/>
          <a:p>
            <a:r>
              <a:rPr lang="en-US" dirty="0" smtClean="0"/>
              <a:t>	Mathematics education has traditionally focused on content knowledge.  Within this tradition, “knowing mathematics” meant knowing certain pieces of subject matter.  This document takes the position that knowing mathematics means being able to do mathematics and that problem solving is the heart of doing mathematics.</a:t>
            </a:r>
          </a:p>
          <a:p>
            <a:r>
              <a:rPr lang="en-US" dirty="0"/>
              <a:t>	</a:t>
            </a:r>
            <a:r>
              <a:rPr lang="en-US" dirty="0" smtClean="0"/>
              <a:t>Students gain the power to solve meaningful problems through in-depth study of specific mathematics topics.  When presented in the context of applications, abstract topics grow naturally out of the need to describe or represent the patterns that emerge.  In general, emphasis on the meaning and use of mathematical ideas must increase, and attention to rote manipulation must decrease.</a:t>
            </a:r>
          </a:p>
          <a:p>
            <a:r>
              <a:rPr lang="en-US" dirty="0"/>
              <a:t>	</a:t>
            </a:r>
            <a:r>
              <a:rPr lang="en-US" dirty="0" smtClean="0"/>
              <a:t>The content standards that follow are not meant to outline a set of courses.  Rather, they are strands to be included in an introductory mathematics program in whatever structural form it may take.  The specific themes were selected so that adult students can develop the knowledge and skills needed to function as productive workers and citizens as well as be equipped to purse more advanced study in mathematics and other  disciplines.</a:t>
            </a:r>
            <a:endParaRPr lang="en-US" dirty="0"/>
          </a:p>
        </p:txBody>
      </p:sp>
    </p:spTree>
    <p:extLst>
      <p:ext uri="{BB962C8B-B14F-4D97-AF65-F5344CB8AC3E}">
        <p14:creationId xmlns:p14="http://schemas.microsoft.com/office/powerpoint/2010/main" val="1812469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C-1: Number Sense</a:t>
            </a:r>
            <a:endParaRPr lang="en-US" dirty="0"/>
          </a:p>
        </p:txBody>
      </p:sp>
      <p:sp>
        <p:nvSpPr>
          <p:cNvPr id="3" name="TextBox 2"/>
          <p:cNvSpPr txBox="1"/>
          <p:nvPr/>
        </p:nvSpPr>
        <p:spPr>
          <a:xfrm>
            <a:off x="838200" y="1447800"/>
            <a:ext cx="7467600" cy="830997"/>
          </a:xfrm>
          <a:prstGeom prst="rect">
            <a:avLst/>
          </a:prstGeom>
          <a:noFill/>
        </p:spPr>
        <p:txBody>
          <a:bodyPr wrap="square" rtlCol="0">
            <a:spAutoFit/>
          </a:bodyPr>
          <a:lstStyle/>
          <a:p>
            <a:r>
              <a:rPr lang="en-US" sz="2400" b="1" dirty="0" smtClean="0"/>
              <a:t>Students will perform arithmetic operations, as well as reason and draw conclusion from numerical information.</a:t>
            </a:r>
            <a:endParaRPr lang="en-US" sz="2400" b="1" dirty="0"/>
          </a:p>
        </p:txBody>
      </p:sp>
      <p:sp>
        <p:nvSpPr>
          <p:cNvPr id="4" name="TextBox 3"/>
          <p:cNvSpPr txBox="1"/>
          <p:nvPr/>
        </p:nvSpPr>
        <p:spPr>
          <a:xfrm>
            <a:off x="838200" y="2294839"/>
            <a:ext cx="7467600" cy="1477328"/>
          </a:xfrm>
          <a:prstGeom prst="rect">
            <a:avLst/>
          </a:prstGeom>
          <a:noFill/>
        </p:spPr>
        <p:txBody>
          <a:bodyPr wrap="square" rtlCol="0">
            <a:spAutoFit/>
          </a:bodyPr>
          <a:lstStyle/>
          <a:p>
            <a:r>
              <a:rPr lang="en-US" dirty="0" smtClean="0"/>
              <a:t>	Number sense includes the ability to perform arithmetic operations, to estimate reliably, to judge the reasonableness of numerical results, to understand orders of magnitude, and to think proportionally.  Suggested topics include pattern recognition, data representation and interpretation, estimation, proportionality, and comparison.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935949"/>
            <a:ext cx="7239000" cy="2649125"/>
          </a:xfrm>
          <a:prstGeom prst="rect">
            <a:avLst/>
          </a:prstGeom>
        </p:spPr>
      </p:pic>
    </p:spTree>
    <p:extLst>
      <p:ext uri="{BB962C8B-B14F-4D97-AF65-F5344CB8AC3E}">
        <p14:creationId xmlns:p14="http://schemas.microsoft.com/office/powerpoint/2010/main" val="4000255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C-2: Symbolism and Algebra</a:t>
            </a:r>
            <a:endParaRPr lang="en-US" dirty="0"/>
          </a:p>
        </p:txBody>
      </p:sp>
      <p:sp>
        <p:nvSpPr>
          <p:cNvPr id="3" name="TextBox 2"/>
          <p:cNvSpPr txBox="1"/>
          <p:nvPr/>
        </p:nvSpPr>
        <p:spPr>
          <a:xfrm>
            <a:off x="914400" y="1474857"/>
            <a:ext cx="7239000" cy="707886"/>
          </a:xfrm>
          <a:prstGeom prst="rect">
            <a:avLst/>
          </a:prstGeom>
          <a:noFill/>
        </p:spPr>
        <p:txBody>
          <a:bodyPr wrap="square" rtlCol="0">
            <a:spAutoFit/>
          </a:bodyPr>
          <a:lstStyle/>
          <a:p>
            <a:r>
              <a:rPr lang="en-US" sz="2000" b="1" dirty="0" smtClean="0"/>
              <a:t>Students will translate problem situations into their symbolic representations and use these representations to solve problems</a:t>
            </a:r>
            <a:r>
              <a:rPr lang="en-US" dirty="0" smtClean="0"/>
              <a:t>.</a:t>
            </a:r>
            <a:endParaRPr lang="en-US" dirty="0"/>
          </a:p>
        </p:txBody>
      </p:sp>
      <p:sp>
        <p:nvSpPr>
          <p:cNvPr id="4" name="TextBox 3"/>
          <p:cNvSpPr txBox="1"/>
          <p:nvPr/>
        </p:nvSpPr>
        <p:spPr>
          <a:xfrm>
            <a:off x="457200" y="2270076"/>
            <a:ext cx="4876800" cy="3139321"/>
          </a:xfrm>
          <a:prstGeom prst="rect">
            <a:avLst/>
          </a:prstGeom>
          <a:noFill/>
        </p:spPr>
        <p:txBody>
          <a:bodyPr wrap="square" rtlCol="0">
            <a:spAutoFit/>
          </a:bodyPr>
          <a:lstStyle/>
          <a:p>
            <a:r>
              <a:rPr lang="en-US" dirty="0" smtClean="0"/>
              <a:t>	Students will move beyond concrete numerical operations to use abstract concepts and symbols to solve problems.  Students will represent mathematical situations symbolically and use a combination of appropriate algebraic, graphical, and numerical methods to form conjectures about the problems.  Suggested topics include derivation of formulas, translation of realistic problems into mathematical statements, and the solutions of equations by appropriate graphical, numerical, and algebraic methods.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1774" y="2270076"/>
            <a:ext cx="3341226" cy="3766760"/>
          </a:xfrm>
          <a:prstGeom prst="rect">
            <a:avLst/>
          </a:prstGeom>
        </p:spPr>
      </p:pic>
    </p:spTree>
    <p:extLst>
      <p:ext uri="{BB962C8B-B14F-4D97-AF65-F5344CB8AC3E}">
        <p14:creationId xmlns:p14="http://schemas.microsoft.com/office/powerpoint/2010/main" val="2741168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Anthropology of Standards</a:t>
            </a:r>
            <a:endParaRPr lang="en-US" dirty="0"/>
          </a:p>
        </p:txBody>
      </p:sp>
      <p:sp>
        <p:nvSpPr>
          <p:cNvPr id="3" name="TextBox 2"/>
          <p:cNvSpPr txBox="1"/>
          <p:nvPr/>
        </p:nvSpPr>
        <p:spPr>
          <a:xfrm>
            <a:off x="1163248" y="914400"/>
            <a:ext cx="6858000" cy="5632311"/>
          </a:xfrm>
          <a:prstGeom prst="rect">
            <a:avLst/>
          </a:prstGeom>
          <a:noFill/>
        </p:spPr>
        <p:txBody>
          <a:bodyPr wrap="square" rtlCol="0">
            <a:spAutoFit/>
          </a:bodyPr>
          <a:lstStyle/>
          <a:p>
            <a:r>
              <a:rPr lang="en-US" dirty="0" smtClean="0"/>
              <a:t>Typically, the introduction of a standard was to establish a universal notion that “so many of these is worth another many of those.”  </a:t>
            </a:r>
          </a:p>
          <a:p>
            <a:endParaRPr lang="en-US" dirty="0"/>
          </a:p>
          <a:p>
            <a:r>
              <a:rPr lang="en-US" dirty="0" smtClean="0"/>
              <a:t>If “these” and “those” are “onions” and “carrots” grown in a valley by neighboring people, then the exchange of onions and carrots probably never come down to a fixed number of onions to be exchanged for a fixed number of carrots.  This is essentially communism.</a:t>
            </a:r>
          </a:p>
          <a:p>
            <a:endParaRPr lang="en-US" dirty="0"/>
          </a:p>
          <a:p>
            <a:r>
              <a:rPr lang="en-US" dirty="0" smtClean="0"/>
              <a:t>If larger societies with more commodities evolve over disjoint geographical areas, weights and measures evolve to establish fairness in the marketplace. </a:t>
            </a:r>
          </a:p>
          <a:p>
            <a:endParaRPr lang="en-US" dirty="0"/>
          </a:p>
          <a:p>
            <a:r>
              <a:rPr lang="en-US" dirty="0" smtClean="0"/>
              <a:t>In a human economy, according to </a:t>
            </a:r>
            <a:r>
              <a:rPr lang="en-US" dirty="0" err="1" smtClean="0"/>
              <a:t>Graeber</a:t>
            </a:r>
            <a:r>
              <a:rPr lang="en-US" dirty="0" smtClean="0"/>
              <a:t>, you the value of a human life becomes a kind of debt that people try </a:t>
            </a:r>
            <a:r>
              <a:rPr lang="en-US" dirty="0" err="1" smtClean="0"/>
              <a:t>commodify</a:t>
            </a:r>
            <a:r>
              <a:rPr lang="en-US" dirty="0" smtClean="0"/>
              <a:t>, but mostly in ways, or to officially establish, that say the debt of a human life can only be repaid in token measures.</a:t>
            </a:r>
          </a:p>
          <a:p>
            <a:endParaRPr lang="en-US" dirty="0"/>
          </a:p>
          <a:p>
            <a:r>
              <a:rPr lang="en-US" dirty="0" smtClean="0"/>
              <a:t>What is commonly referred to as “economy,” is a mixture of commodity marketplace with human labor marketplace.   The marketplace of human learning is, I assert, a new and most assuredly unnatural one.</a:t>
            </a:r>
            <a:endParaRPr lang="en-US" dirty="0"/>
          </a:p>
        </p:txBody>
      </p:sp>
    </p:spTree>
    <p:extLst>
      <p:ext uri="{BB962C8B-B14F-4D97-AF65-F5344CB8AC3E}">
        <p14:creationId xmlns:p14="http://schemas.microsoft.com/office/powerpoint/2010/main" val="257794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C-3: Geometry</a:t>
            </a:r>
            <a:endParaRPr lang="en-US" dirty="0"/>
          </a:p>
        </p:txBody>
      </p:sp>
      <p:sp>
        <p:nvSpPr>
          <p:cNvPr id="3" name="TextBox 2"/>
          <p:cNvSpPr txBox="1"/>
          <p:nvPr/>
        </p:nvSpPr>
        <p:spPr>
          <a:xfrm>
            <a:off x="838200" y="1219200"/>
            <a:ext cx="7391400" cy="461665"/>
          </a:xfrm>
          <a:prstGeom prst="rect">
            <a:avLst/>
          </a:prstGeom>
          <a:noFill/>
        </p:spPr>
        <p:txBody>
          <a:bodyPr wrap="square" rtlCol="0">
            <a:spAutoFit/>
          </a:bodyPr>
          <a:lstStyle/>
          <a:p>
            <a:r>
              <a:rPr lang="en-US" sz="2400" b="1" dirty="0" smtClean="0"/>
              <a:t>Students will develop a spatial and measurement sense.</a:t>
            </a:r>
            <a:endParaRPr lang="en-US" b="1" dirty="0"/>
          </a:p>
        </p:txBody>
      </p:sp>
      <p:sp>
        <p:nvSpPr>
          <p:cNvPr id="4" name="TextBox 3"/>
          <p:cNvSpPr txBox="1"/>
          <p:nvPr/>
        </p:nvSpPr>
        <p:spPr>
          <a:xfrm>
            <a:off x="838200" y="1981200"/>
            <a:ext cx="7772400" cy="4247317"/>
          </a:xfrm>
          <a:prstGeom prst="rect">
            <a:avLst/>
          </a:prstGeom>
          <a:noFill/>
        </p:spPr>
        <p:txBody>
          <a:bodyPr wrap="square" rtlCol="0">
            <a:spAutoFit/>
          </a:bodyPr>
          <a:lstStyle/>
          <a:p>
            <a:r>
              <a:rPr lang="en-US" dirty="0" smtClean="0"/>
              <a:t>	Geometry is the study of visual patterns.  Every physical object has a shape, so every physical object is geometric.  Furthermore, mathematical objects can be pictured geometrically.  For example, real numbers are pictured on a number line, force are pictured with vectors, and statistical distributions are pictures with the graphs of curves.  Modern dynamic geometry software allows for efficient integration of geometric concepts throughout the curriculum using geometric visualization.</a:t>
            </a:r>
          </a:p>
          <a:p>
            <a:r>
              <a:rPr lang="en-US" dirty="0"/>
              <a:t>	</a:t>
            </a:r>
            <a:r>
              <a:rPr lang="en-US" dirty="0" smtClean="0"/>
              <a:t>Students will demonstrate their abilities to visualize, compare, and transform objects.  Students will develop a spatial sense including the ability to draw one-, two-,l and three-dimensional objects and extend the concept to higher dimensions.  Their knowledge of geometry will enable them to determine particular dimensions, area, perimeter, and volume involving plane and solid figures.  Suggested topics include comparison of geometric objects (including congruence and similarity), graphing, predictions from graphs, measurement, and vectors.</a:t>
            </a:r>
            <a:endParaRPr lang="en-US" dirty="0"/>
          </a:p>
        </p:txBody>
      </p:sp>
    </p:spTree>
    <p:extLst>
      <p:ext uri="{BB962C8B-B14F-4D97-AF65-F5344CB8AC3E}">
        <p14:creationId xmlns:p14="http://schemas.microsoft.com/office/powerpoint/2010/main" val="3366657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C-4: Function</a:t>
            </a:r>
            <a:endParaRPr lang="en-US" dirty="0"/>
          </a:p>
        </p:txBody>
      </p:sp>
      <p:sp>
        <p:nvSpPr>
          <p:cNvPr id="3" name="TextBox 2"/>
          <p:cNvSpPr txBox="1"/>
          <p:nvPr/>
        </p:nvSpPr>
        <p:spPr>
          <a:xfrm>
            <a:off x="685800" y="1524000"/>
            <a:ext cx="7772400" cy="1015663"/>
          </a:xfrm>
          <a:prstGeom prst="rect">
            <a:avLst/>
          </a:prstGeom>
          <a:noFill/>
        </p:spPr>
        <p:txBody>
          <a:bodyPr wrap="square" rtlCol="0">
            <a:spAutoFit/>
          </a:bodyPr>
          <a:lstStyle/>
          <a:p>
            <a:r>
              <a:rPr lang="en-US" sz="2000" b="1" dirty="0" smtClean="0"/>
              <a:t>Students will demonstrate understanding of the concept of function by several means (verbally, numerically, graphically, and symbolically) and incorporate it as s central theme into their use of mathematics</a:t>
            </a:r>
            <a:r>
              <a:rPr lang="en-US" dirty="0" smtClean="0"/>
              <a:t>.</a:t>
            </a:r>
            <a:endParaRPr lang="en-US" dirty="0"/>
          </a:p>
        </p:txBody>
      </p:sp>
      <p:sp>
        <p:nvSpPr>
          <p:cNvPr id="4" name="TextBox 3"/>
          <p:cNvSpPr txBox="1"/>
          <p:nvPr/>
        </p:nvSpPr>
        <p:spPr>
          <a:xfrm>
            <a:off x="657726" y="2719137"/>
            <a:ext cx="3657600" cy="3139321"/>
          </a:xfrm>
          <a:prstGeom prst="rect">
            <a:avLst/>
          </a:prstGeom>
          <a:noFill/>
        </p:spPr>
        <p:txBody>
          <a:bodyPr wrap="square" rtlCol="0">
            <a:spAutoFit/>
          </a:bodyPr>
          <a:lstStyle/>
          <a:p>
            <a:r>
              <a:rPr lang="en-US" dirty="0" smtClean="0"/>
              <a:t>	Students will interpret functional relationships between two or more variables, formulate such relations when presented in data sets, and transform functional information from one representation to another.  Suggested topics include generalization about families of functions, use of functions to model realistic problems, and the behavior of functions.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626308"/>
            <a:ext cx="3898232" cy="3472830"/>
          </a:xfrm>
          <a:prstGeom prst="rect">
            <a:avLst/>
          </a:prstGeom>
        </p:spPr>
      </p:pic>
    </p:spTree>
    <p:extLst>
      <p:ext uri="{BB962C8B-B14F-4D97-AF65-F5344CB8AC3E}">
        <p14:creationId xmlns:p14="http://schemas.microsoft.com/office/powerpoint/2010/main" val="3984599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129842"/>
            <a:ext cx="8229600" cy="1143000"/>
          </a:xfrm>
        </p:spPr>
        <p:txBody>
          <a:bodyPr>
            <a:normAutofit fontScale="90000"/>
          </a:bodyPr>
          <a:lstStyle/>
          <a:p>
            <a:r>
              <a:rPr lang="en-US" dirty="0" smtClean="0"/>
              <a:t>Standard C-5: Discrete Mathematics</a:t>
            </a:r>
            <a:endParaRPr lang="en-US" dirty="0"/>
          </a:p>
        </p:txBody>
      </p:sp>
      <p:sp>
        <p:nvSpPr>
          <p:cNvPr id="3" name="TextBox 2"/>
          <p:cNvSpPr txBox="1"/>
          <p:nvPr/>
        </p:nvSpPr>
        <p:spPr>
          <a:xfrm>
            <a:off x="505326" y="990600"/>
            <a:ext cx="8382000" cy="1015663"/>
          </a:xfrm>
          <a:prstGeom prst="rect">
            <a:avLst/>
          </a:prstGeom>
          <a:noFill/>
        </p:spPr>
        <p:txBody>
          <a:bodyPr wrap="square" rtlCol="0">
            <a:spAutoFit/>
          </a:bodyPr>
          <a:lstStyle/>
          <a:p>
            <a:r>
              <a:rPr lang="en-US" sz="2000" b="1" dirty="0" smtClean="0"/>
              <a:t>Students will use discrete mathematical algorithms and develop combinatorial abilities in order to solve problems of finite character and enumerate sets without direct counting.</a:t>
            </a:r>
            <a:endParaRPr lang="en-US" sz="2000" b="1" dirty="0"/>
          </a:p>
        </p:txBody>
      </p:sp>
      <p:sp>
        <p:nvSpPr>
          <p:cNvPr id="4" name="TextBox 3"/>
          <p:cNvSpPr txBox="1"/>
          <p:nvPr/>
        </p:nvSpPr>
        <p:spPr>
          <a:xfrm>
            <a:off x="685800" y="2006263"/>
            <a:ext cx="7620000" cy="4247317"/>
          </a:xfrm>
          <a:prstGeom prst="rect">
            <a:avLst/>
          </a:prstGeom>
          <a:noFill/>
        </p:spPr>
        <p:txBody>
          <a:bodyPr wrap="square" rtlCol="0">
            <a:spAutoFit/>
          </a:bodyPr>
          <a:lstStyle/>
          <a:p>
            <a:r>
              <a:rPr lang="en-US" dirty="0" smtClean="0"/>
              <a:t>	Problems situations in the social and behavioral sciences, business, computing and other areas frequently do not exhibit the continuous nature so readily treated by techniques traditionally studied in introductory college mathematics.  Rather, the problems involve discrete objects and focus on determining a count.  This standard does not imply that recently developed college courses in discrete mathematics are included in introductory college mathematics.  Such courses commonly require </a:t>
            </a:r>
            <a:r>
              <a:rPr lang="en-US" dirty="0" err="1" smtClean="0"/>
              <a:t>precalculus</a:t>
            </a:r>
            <a:r>
              <a:rPr lang="en-US" dirty="0" smtClean="0"/>
              <a:t> or calculus as prerequisites.  The standard echoes the recommendation made in the NCTM </a:t>
            </a:r>
            <a:r>
              <a:rPr lang="en-US" i="1" dirty="0" smtClean="0"/>
              <a:t>Standards </a:t>
            </a:r>
            <a:r>
              <a:rPr lang="en-US" dirty="0" smtClean="0"/>
              <a:t>(1989) and in </a:t>
            </a:r>
            <a:r>
              <a:rPr lang="en-US" i="1" dirty="0" smtClean="0"/>
              <a:t>Reshaping College Mathematics </a:t>
            </a:r>
            <a:r>
              <a:rPr lang="en-US" dirty="0" smtClean="0"/>
              <a:t>(Siegel); namely, the conceptual framework of discrete mathematics should be integrated throughout the introductory mathematics curriculum in order to improve students’ problem solving  skills and prepare them for the study of higher levels of mathematics as well as for their careers.  Topics in discrete mathematics include sequences, series, permutations, combinations, recursion, difference equations, linear programming, finite graphs, voting systems, and matrices.</a:t>
            </a:r>
            <a:endParaRPr lang="en-US" dirty="0"/>
          </a:p>
        </p:txBody>
      </p:sp>
    </p:spTree>
    <p:extLst>
      <p:ext uri="{BB962C8B-B14F-4D97-AF65-F5344CB8AC3E}">
        <p14:creationId xmlns:p14="http://schemas.microsoft.com/office/powerpoint/2010/main" val="3987299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C-6: Probability and Statistics</a:t>
            </a:r>
            <a:endParaRPr lang="en-US" dirty="0"/>
          </a:p>
        </p:txBody>
      </p:sp>
      <p:sp>
        <p:nvSpPr>
          <p:cNvPr id="3" name="TextBox 2"/>
          <p:cNvSpPr txBox="1"/>
          <p:nvPr/>
        </p:nvSpPr>
        <p:spPr>
          <a:xfrm>
            <a:off x="609600" y="1357154"/>
            <a:ext cx="8077200" cy="830997"/>
          </a:xfrm>
          <a:prstGeom prst="rect">
            <a:avLst/>
          </a:prstGeom>
          <a:noFill/>
        </p:spPr>
        <p:txBody>
          <a:bodyPr wrap="square" rtlCol="0">
            <a:spAutoFit/>
          </a:bodyPr>
          <a:lstStyle/>
          <a:p>
            <a:r>
              <a:rPr lang="en-US" sz="2400" b="1" dirty="0" smtClean="0"/>
              <a:t>Students will analyze data and use probability and statistical models to make inferences about real-world situations.</a:t>
            </a:r>
            <a:endParaRPr lang="en-US" sz="2400" b="1" dirty="0"/>
          </a:p>
        </p:txBody>
      </p:sp>
      <p:sp>
        <p:nvSpPr>
          <p:cNvPr id="4" name="TextBox 3"/>
          <p:cNvSpPr txBox="1"/>
          <p:nvPr/>
        </p:nvSpPr>
        <p:spPr>
          <a:xfrm>
            <a:off x="609599" y="2220235"/>
            <a:ext cx="4745455" cy="3970318"/>
          </a:xfrm>
          <a:prstGeom prst="rect">
            <a:avLst/>
          </a:prstGeom>
          <a:noFill/>
        </p:spPr>
        <p:txBody>
          <a:bodyPr wrap="square" rtlCol="0">
            <a:spAutoFit/>
          </a:bodyPr>
          <a:lstStyle/>
          <a:p>
            <a:r>
              <a:rPr lang="en-US" dirty="0" smtClean="0"/>
              <a:t>	The basic concepts of probability and descriptive and inferential statistics should be integrated throughout the introductory college mathematics curriculum at an intuitive level.  Students will gather, organize, display, and summarize data.  They will draw conclusions or make predictions from the data and assess the relative chances for certain events happening.  Suggested topics include basic sampling techniques, tabulation techniques, creating and interpreting charts and graphs, data transformation, curve fitting, measures of center and dispersion, simulation, probability laws, and sampling distributions.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2220235"/>
            <a:ext cx="3752850" cy="26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617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C-7: Deductive Proof</a:t>
            </a:r>
            <a:endParaRPr lang="en-US" dirty="0"/>
          </a:p>
        </p:txBody>
      </p:sp>
      <p:sp>
        <p:nvSpPr>
          <p:cNvPr id="3" name="TextBox 2"/>
          <p:cNvSpPr txBox="1"/>
          <p:nvPr/>
        </p:nvSpPr>
        <p:spPr>
          <a:xfrm>
            <a:off x="778042" y="1220433"/>
            <a:ext cx="6537158" cy="1938992"/>
          </a:xfrm>
          <a:prstGeom prst="rect">
            <a:avLst/>
          </a:prstGeom>
          <a:noFill/>
        </p:spPr>
        <p:txBody>
          <a:bodyPr wrap="square" rtlCol="0">
            <a:spAutoFit/>
          </a:bodyPr>
          <a:lstStyle/>
          <a:p>
            <a:r>
              <a:rPr lang="en-US" sz="2400" b="1" dirty="0" smtClean="0"/>
              <a:t>Students will appreciate the deductive nature of mathematics as an identifying characteristic of the discipline, recognize the roles of definitions, axioms, and theorems, and identify and construct valid deductive arguments.</a:t>
            </a:r>
            <a:endParaRPr lang="en-US" sz="2400" b="1" dirty="0"/>
          </a:p>
        </p:txBody>
      </p:sp>
      <p:sp>
        <p:nvSpPr>
          <p:cNvPr id="4" name="TextBox 3"/>
          <p:cNvSpPr txBox="1"/>
          <p:nvPr/>
        </p:nvSpPr>
        <p:spPr>
          <a:xfrm>
            <a:off x="625642" y="3336511"/>
            <a:ext cx="6019800" cy="2862322"/>
          </a:xfrm>
          <a:prstGeom prst="rect">
            <a:avLst/>
          </a:prstGeom>
          <a:noFill/>
        </p:spPr>
        <p:txBody>
          <a:bodyPr wrap="square" rtlCol="0">
            <a:spAutoFit/>
          </a:bodyPr>
          <a:lstStyle/>
          <a:p>
            <a:r>
              <a:rPr lang="en-US" dirty="0" smtClean="0"/>
              <a:t>	The dependence of mathematics on deductive proof sets it apart as a unique area of human endeavor.  While not being the main focus of the instruction in introductory college mathematics, mathematical proofs, including indirect proofs and mathematical induction, will be introduced where they will enhance student understanding of mathematical concepts.  Students will engage in exploratory activities that will lead them to form statements of conjecture, test them by seeking counterexamples, and identify and, income instances, construct arguments verifying of disproving the statements.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837" y="1220433"/>
            <a:ext cx="1752600" cy="4978400"/>
          </a:xfrm>
          <a:prstGeom prst="rect">
            <a:avLst/>
          </a:prstGeom>
        </p:spPr>
      </p:pic>
    </p:spTree>
    <p:extLst>
      <p:ext uri="{BB962C8B-B14F-4D97-AF65-F5344CB8AC3E}">
        <p14:creationId xmlns:p14="http://schemas.microsoft.com/office/powerpoint/2010/main" val="3349984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for Pedagogy</a:t>
            </a:r>
            <a:endParaRPr lang="en-US" dirty="0"/>
          </a:p>
        </p:txBody>
      </p:sp>
      <p:sp>
        <p:nvSpPr>
          <p:cNvPr id="3" name="TextBox 2"/>
          <p:cNvSpPr txBox="1"/>
          <p:nvPr/>
        </p:nvSpPr>
        <p:spPr>
          <a:xfrm>
            <a:off x="453189" y="1447800"/>
            <a:ext cx="8153400" cy="5078313"/>
          </a:xfrm>
          <a:prstGeom prst="rect">
            <a:avLst/>
          </a:prstGeom>
          <a:noFill/>
        </p:spPr>
        <p:txBody>
          <a:bodyPr wrap="square" rtlCol="0">
            <a:spAutoFit/>
          </a:bodyPr>
          <a:lstStyle/>
          <a:p>
            <a:r>
              <a:rPr lang="en-US" dirty="0" smtClean="0"/>
              <a:t>	One of the most widely accepted ideas </a:t>
            </a:r>
            <a:r>
              <a:rPr lang="en-US" dirty="0" err="1" smtClean="0"/>
              <a:t>withing</a:t>
            </a:r>
            <a:r>
              <a:rPr lang="en-US" dirty="0" smtClean="0"/>
              <a:t> the mathematics community is that students should understand mathematics as opposed to thoughtlessly grinding out answers.</a:t>
            </a:r>
          </a:p>
          <a:p>
            <a:endParaRPr lang="en-US" dirty="0"/>
          </a:p>
          <a:p>
            <a:pPr lvl="1"/>
            <a:r>
              <a:rPr lang="en-US" dirty="0" smtClean="0">
                <a:latin typeface="Adobe Garamond Pro" pitchFamily="18" charset="0"/>
              </a:rPr>
              <a:t>But achieving this goal has been like searching for the Holy Grail.  There is a persistent belief in the merits of the goal but designing school learning environments that successfully promote understanding has been difficult.  (</a:t>
            </a:r>
            <a:r>
              <a:rPr lang="en-US" dirty="0" err="1" smtClean="0">
                <a:latin typeface="Adobe Garamond Pro" pitchFamily="18" charset="0"/>
              </a:rPr>
              <a:t>Hiebert</a:t>
            </a:r>
            <a:r>
              <a:rPr lang="en-US" dirty="0" smtClean="0">
                <a:latin typeface="Adobe Garamond Pro" pitchFamily="18" charset="0"/>
              </a:rPr>
              <a:t> &amp; </a:t>
            </a:r>
            <a:r>
              <a:rPr lang="en-US" dirty="0" err="1" smtClean="0">
                <a:latin typeface="Adobe Garamond Pro" pitchFamily="18" charset="0"/>
              </a:rPr>
              <a:t>Caprenter</a:t>
            </a:r>
            <a:r>
              <a:rPr lang="en-US" dirty="0" smtClean="0">
                <a:latin typeface="Adobe Garamond Pro" pitchFamily="18" charset="0"/>
              </a:rPr>
              <a:t>,)</a:t>
            </a:r>
          </a:p>
          <a:p>
            <a:pPr lvl="1"/>
            <a:endParaRPr lang="en-US" dirty="0">
              <a:latin typeface="Adobe Garamond Pro" pitchFamily="18" charset="0"/>
            </a:endParaRPr>
          </a:p>
          <a:p>
            <a:r>
              <a:rPr lang="en-US" dirty="0" smtClean="0">
                <a:latin typeface="Adobe Garamond Pro" pitchFamily="18" charset="0"/>
              </a:rPr>
              <a:t>Constructivism, which has become a popular theory for linking teaching to student learning, is based on the premise that knowledge cannot be “give” to students.  Rather, it is something that they must construct for themselves.  However, </a:t>
            </a:r>
            <a:r>
              <a:rPr lang="en-US" dirty="0" err="1" smtClean="0">
                <a:latin typeface="Adobe Garamond Pro" pitchFamily="18" charset="0"/>
              </a:rPr>
              <a:t>Resnick</a:t>
            </a:r>
            <a:r>
              <a:rPr lang="en-US" dirty="0" smtClean="0">
                <a:latin typeface="Adobe Garamond Pro" pitchFamily="18" charset="0"/>
              </a:rPr>
              <a:t> and </a:t>
            </a:r>
            <a:r>
              <a:rPr lang="en-US" dirty="0" err="1" smtClean="0">
                <a:latin typeface="Adobe Garamond Pro" pitchFamily="18" charset="0"/>
              </a:rPr>
              <a:t>Klopfer</a:t>
            </a:r>
            <a:r>
              <a:rPr lang="en-US" dirty="0" smtClean="0">
                <a:latin typeface="Adobe Garamond Pro" pitchFamily="18" charset="0"/>
              </a:rPr>
              <a:t> (1989( are quick to point out that constructivism does not imply that faculty should get out of the way and let students learn by themselves.  All of the traditional questions remain: “how to present and sequence information, how to organize practice and feedback, how to motivate students, how to integrate laboratory activities with other forms of learning, and how to assess learning”.   “The goal is to stimulate and nourish students’ own mental elaborations of knowledge and to help them grow in their capacity to monitor and guide their own learning and thinking.”</a:t>
            </a:r>
            <a:endParaRPr lang="en-US" dirty="0">
              <a:latin typeface="Adobe Garamond Pro" pitchFamily="18" charset="0"/>
            </a:endParaRPr>
          </a:p>
        </p:txBody>
      </p:sp>
    </p:spTree>
    <p:extLst>
      <p:ext uri="{BB962C8B-B14F-4D97-AF65-F5344CB8AC3E}">
        <p14:creationId xmlns:p14="http://schemas.microsoft.com/office/powerpoint/2010/main" val="1037444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066800"/>
            <a:ext cx="7086600" cy="5016758"/>
          </a:xfrm>
          <a:prstGeom prst="rect">
            <a:avLst/>
          </a:prstGeom>
          <a:noFill/>
        </p:spPr>
        <p:txBody>
          <a:bodyPr wrap="square" rtlCol="0">
            <a:spAutoFit/>
          </a:bodyPr>
          <a:lstStyle/>
          <a:p>
            <a:r>
              <a:rPr lang="en-US" dirty="0" smtClean="0"/>
              <a:t>	</a:t>
            </a:r>
            <a:r>
              <a:rPr lang="en-US" sz="2000" dirty="0" smtClean="0"/>
              <a:t>While constructivist theories may be interpreted differently by different educators and accepted to varying degrees, </a:t>
            </a:r>
            <a:r>
              <a:rPr lang="en-US" sz="2000" dirty="0" err="1" smtClean="0"/>
              <a:t>Brophy</a:t>
            </a:r>
            <a:r>
              <a:rPr lang="en-US" sz="2000" dirty="0" smtClean="0"/>
              <a:t> and Good (1986) point out that educational research shows that instructional strategies, be they constructivist or not, have a dramatic impact on what students learn.  Two themes cut across research finding: “One is that academic success is influenced by the amount of time that students spend on appropriate academic tasks.  The second is that students learn more efficiently when their teachers structure new information for them and help them to relate it to what they already know.”</a:t>
            </a:r>
          </a:p>
          <a:p>
            <a:r>
              <a:rPr lang="en-US" sz="2000" dirty="0"/>
              <a:t>	</a:t>
            </a:r>
            <a:r>
              <a:rPr lang="en-US" sz="2000" dirty="0" smtClean="0"/>
              <a:t>The standards for pedagogy that follow are compatible with the constructivist point of view.  They recommend the use of instructional strategies that provide for student activity and student-constructed knowledge.  Furthermore, the standards are in agreement with the instructional recommendation contained in Professional Standards for Teaching Mathematics (NCTM 1991).</a:t>
            </a:r>
            <a:endParaRPr lang="en-US" sz="2000" dirty="0"/>
          </a:p>
        </p:txBody>
      </p:sp>
    </p:spTree>
    <p:extLst>
      <p:ext uri="{BB962C8B-B14F-4D97-AF65-F5344CB8AC3E}">
        <p14:creationId xmlns:p14="http://schemas.microsoft.com/office/powerpoint/2010/main" val="3584132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fontScale="90000"/>
          </a:bodyPr>
          <a:lstStyle/>
          <a:p>
            <a:r>
              <a:rPr lang="en-US" dirty="0" smtClean="0"/>
              <a:t>Standard P-1: Teaching with Technology</a:t>
            </a:r>
            <a:endParaRPr lang="en-US" dirty="0"/>
          </a:p>
        </p:txBody>
      </p:sp>
      <p:sp>
        <p:nvSpPr>
          <p:cNvPr id="3" name="TextBox 2"/>
          <p:cNvSpPr txBox="1"/>
          <p:nvPr/>
        </p:nvSpPr>
        <p:spPr>
          <a:xfrm>
            <a:off x="609600" y="914400"/>
            <a:ext cx="7315200" cy="1569660"/>
          </a:xfrm>
          <a:prstGeom prst="rect">
            <a:avLst/>
          </a:prstGeom>
          <a:noFill/>
        </p:spPr>
        <p:txBody>
          <a:bodyPr wrap="square" rtlCol="0">
            <a:spAutoFit/>
          </a:bodyPr>
          <a:lstStyle/>
          <a:p>
            <a:r>
              <a:rPr lang="en-US" sz="2400" b="1" dirty="0" smtClean="0"/>
              <a:t>Mathematics faculty will model the use of appropriate technology in the teaching of mathematics so that students can benefit from the opportunities it presents as a medium of instruction.</a:t>
            </a:r>
            <a:endParaRPr lang="en-US" sz="2400" b="1" dirty="0"/>
          </a:p>
        </p:txBody>
      </p:sp>
      <p:sp>
        <p:nvSpPr>
          <p:cNvPr id="4" name="TextBox 3"/>
          <p:cNvSpPr txBox="1"/>
          <p:nvPr/>
        </p:nvSpPr>
        <p:spPr>
          <a:xfrm>
            <a:off x="609600" y="2449509"/>
            <a:ext cx="7696200" cy="4247317"/>
          </a:xfrm>
          <a:prstGeom prst="rect">
            <a:avLst/>
          </a:prstGeom>
          <a:noFill/>
        </p:spPr>
        <p:txBody>
          <a:bodyPr wrap="square" rtlCol="0">
            <a:spAutoFit/>
          </a:bodyPr>
          <a:lstStyle/>
          <a:p>
            <a:r>
              <a:rPr lang="en-US" dirty="0" smtClean="0"/>
              <a:t>	The use of technology is an essential part of an up-to-date curriculum.  Faculty will use dynamic computer software to aid students in learning mathematics concepts and will model the appropriate use of technology as tools to solve mathematical problems.  The effort spent on teaching students to use technology should be an investment in their future ability to use mathematics.  Emphasis should be placed on the use of high-quality, flexible tools that enhance learning and tools they are likely to encounter in future work.</a:t>
            </a:r>
          </a:p>
          <a:p>
            <a:r>
              <a:rPr lang="en-US" dirty="0"/>
              <a:t>	</a:t>
            </a:r>
            <a:r>
              <a:rPr lang="en-US" dirty="0" smtClean="0"/>
              <a:t>In addition, faculty will use technology as a medium of instruction.  Instructional media such as videotapes and computers allow students to progress at their own pace and make mistakes without fearing peer or professional judgment.</a:t>
            </a:r>
          </a:p>
          <a:p>
            <a:r>
              <a:rPr lang="en-US" dirty="0"/>
              <a:t>	</a:t>
            </a:r>
            <a:r>
              <a:rPr lang="en-US" dirty="0" smtClean="0"/>
              <a:t>The use of technology within the instructional process should not require more time,. In fact, the use of technology, couples with a decreased emphasis in some traditional content areas, should provide the time that is needed to implement the needed reforms in mathematics education.</a:t>
            </a:r>
            <a:endParaRPr lang="en-US" dirty="0"/>
          </a:p>
        </p:txBody>
      </p:sp>
    </p:spTree>
    <p:extLst>
      <p:ext uri="{BB962C8B-B14F-4D97-AF65-F5344CB8AC3E}">
        <p14:creationId xmlns:p14="http://schemas.microsoft.com/office/powerpoint/2010/main" val="1882291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P-2: Interactive and Collaborative Learning</a:t>
            </a:r>
            <a:endParaRPr lang="en-US" dirty="0"/>
          </a:p>
        </p:txBody>
      </p:sp>
      <p:sp>
        <p:nvSpPr>
          <p:cNvPr id="3" name="TextBox 2"/>
          <p:cNvSpPr txBox="1"/>
          <p:nvPr/>
        </p:nvSpPr>
        <p:spPr>
          <a:xfrm>
            <a:off x="457200" y="1524000"/>
            <a:ext cx="8077200" cy="1569660"/>
          </a:xfrm>
          <a:prstGeom prst="rect">
            <a:avLst/>
          </a:prstGeom>
          <a:noFill/>
        </p:spPr>
        <p:txBody>
          <a:bodyPr wrap="square" rtlCol="0">
            <a:spAutoFit/>
          </a:bodyPr>
          <a:lstStyle/>
          <a:p>
            <a:r>
              <a:rPr lang="en-US" sz="2400" b="1" dirty="0" smtClean="0"/>
              <a:t>Mathematics faculty will foster interactive learning through student writing, reading, speaking, and collaborative activities so that students can learn to work effectively in groups and communicate about mathematics both orally and in writing.</a:t>
            </a:r>
            <a:endParaRPr lang="en-US" sz="2400" b="1" dirty="0"/>
          </a:p>
        </p:txBody>
      </p:sp>
      <p:sp>
        <p:nvSpPr>
          <p:cNvPr id="4" name="TextBox 3"/>
          <p:cNvSpPr txBox="1"/>
          <p:nvPr/>
        </p:nvSpPr>
        <p:spPr>
          <a:xfrm>
            <a:off x="609600" y="3093660"/>
            <a:ext cx="6019800" cy="2862322"/>
          </a:xfrm>
          <a:prstGeom prst="rect">
            <a:avLst/>
          </a:prstGeom>
          <a:noFill/>
        </p:spPr>
        <p:txBody>
          <a:bodyPr wrap="square" rtlCol="0">
            <a:spAutoFit/>
          </a:bodyPr>
          <a:lstStyle/>
          <a:p>
            <a:r>
              <a:rPr lang="en-US" dirty="0" smtClean="0"/>
              <a:t>	Mathematical literacy is achieved through an understanding of the signs, symbols and vocabulary of mathematics.  This is best accomplished when students have an opportunity to read, write, and discuss mathematical problems and concepts.  The following types of experiences will be encouraged in college classrooms: cooperative learning; oral and written reports presented individually or </a:t>
            </a:r>
            <a:r>
              <a:rPr lang="en-US" dirty="0" err="1" smtClean="0"/>
              <a:t>ingroups</a:t>
            </a:r>
            <a:r>
              <a:rPr lang="en-US" dirty="0" smtClean="0"/>
              <a:t>; writing in journals; open-ended projects; and alternative assessment strategies such as essay questions and portfolios.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900" y="2971800"/>
            <a:ext cx="2425700" cy="3776372"/>
          </a:xfrm>
          <a:prstGeom prst="rect">
            <a:avLst/>
          </a:prstGeom>
        </p:spPr>
      </p:pic>
    </p:spTree>
    <p:extLst>
      <p:ext uri="{BB962C8B-B14F-4D97-AF65-F5344CB8AC3E}">
        <p14:creationId xmlns:p14="http://schemas.microsoft.com/office/powerpoint/2010/main" val="1372608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P-3: Connecting with Other Experiences</a:t>
            </a:r>
            <a:endParaRPr lang="en-US" dirty="0"/>
          </a:p>
        </p:txBody>
      </p:sp>
      <p:sp>
        <p:nvSpPr>
          <p:cNvPr id="3" name="TextBox 2"/>
          <p:cNvSpPr txBox="1"/>
          <p:nvPr/>
        </p:nvSpPr>
        <p:spPr>
          <a:xfrm>
            <a:off x="609600" y="1447800"/>
            <a:ext cx="8077200" cy="2308324"/>
          </a:xfrm>
          <a:prstGeom prst="rect">
            <a:avLst/>
          </a:prstGeom>
          <a:noFill/>
        </p:spPr>
        <p:txBody>
          <a:bodyPr wrap="square" rtlCol="0">
            <a:spAutoFit/>
          </a:bodyPr>
          <a:lstStyle/>
          <a:p>
            <a:r>
              <a:rPr lang="en-US" sz="2400" b="1" dirty="0" smtClean="0"/>
              <a:t>Mathematics faculty will actively involve students in meaningful mathematics problems that build upon their experiences, focus on broad mathematical themes, and build connections within branches of mathematics and between mathematics and other disciplines so that students will view mathematics as a connected whole relevant to their lives.</a:t>
            </a:r>
            <a:endParaRPr lang="en-US" sz="2400" b="1" dirty="0"/>
          </a:p>
        </p:txBody>
      </p:sp>
      <p:sp>
        <p:nvSpPr>
          <p:cNvPr id="4" name="TextBox 3"/>
          <p:cNvSpPr txBox="1"/>
          <p:nvPr/>
        </p:nvSpPr>
        <p:spPr>
          <a:xfrm>
            <a:off x="609600" y="3756124"/>
            <a:ext cx="7696200" cy="2585323"/>
          </a:xfrm>
          <a:prstGeom prst="rect">
            <a:avLst/>
          </a:prstGeom>
          <a:noFill/>
        </p:spPr>
        <p:txBody>
          <a:bodyPr wrap="square" rtlCol="0">
            <a:spAutoFit/>
          </a:bodyPr>
          <a:lstStyle/>
          <a:p>
            <a:r>
              <a:rPr lang="en-US" dirty="0" smtClean="0"/>
              <a:t>	Mathematics must not be presented as isolated rules and procedures.  Students must have the opportunity to observe the interrelatedness of scientific and mathematical investigation and see first-hand how it connects to their lives.  Students who understand the role that mathematics has played in their cultures and the contributions of their cultures to mathematics are more likely to persevere in their study of the discipline.  Making mathematics relevant and meaningful is the collective responsibility of faculty and producers of instructional materials.  Administrators have the responsibility of supporting faculty in this effort.</a:t>
            </a:r>
            <a:endParaRPr lang="en-US" dirty="0"/>
          </a:p>
        </p:txBody>
      </p:sp>
    </p:spTree>
    <p:extLst>
      <p:ext uri="{BB962C8B-B14F-4D97-AF65-F5344CB8AC3E}">
        <p14:creationId xmlns:p14="http://schemas.microsoft.com/office/powerpoint/2010/main" val="2925376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Standard Bearers</a:t>
            </a:r>
            <a:endParaRPr lang="en-US" dirty="0"/>
          </a:p>
        </p:txBody>
      </p:sp>
      <p:sp>
        <p:nvSpPr>
          <p:cNvPr id="3" name="TextBox 2"/>
          <p:cNvSpPr txBox="1"/>
          <p:nvPr/>
        </p:nvSpPr>
        <p:spPr>
          <a:xfrm>
            <a:off x="762000" y="1219200"/>
            <a:ext cx="7620000" cy="5355312"/>
          </a:xfrm>
          <a:prstGeom prst="rect">
            <a:avLst/>
          </a:prstGeom>
          <a:noFill/>
        </p:spPr>
        <p:txBody>
          <a:bodyPr wrap="square" rtlCol="0">
            <a:spAutoFit/>
          </a:bodyPr>
          <a:lstStyle/>
          <a:p>
            <a:endParaRPr lang="en-US" dirty="0" smtClean="0"/>
          </a:p>
          <a:p>
            <a:r>
              <a:rPr lang="en-US" dirty="0" smtClean="0"/>
              <a:t>Commodities</a:t>
            </a:r>
          </a:p>
          <a:p>
            <a:endParaRPr lang="en-US" dirty="0" smtClean="0"/>
          </a:p>
          <a:p>
            <a:pPr marL="285750" indent="-285750">
              <a:buFont typeface="Arial" pitchFamily="34" charset="0"/>
              <a:buChar char="•"/>
            </a:pPr>
            <a:r>
              <a:rPr lang="en-US" dirty="0" smtClean="0">
                <a:hlinkClick r:id="rId2"/>
              </a:rPr>
              <a:t>ISO</a:t>
            </a:r>
            <a:r>
              <a:rPr lang="en-US" dirty="0" smtClean="0"/>
              <a:t> International Standards Organization</a:t>
            </a:r>
            <a:endParaRPr lang="en-US" dirty="0"/>
          </a:p>
          <a:p>
            <a:pPr marL="285750" indent="-285750">
              <a:buFont typeface="Arial" pitchFamily="34" charset="0"/>
              <a:buChar char="•"/>
            </a:pPr>
            <a:r>
              <a:rPr lang="en-US" dirty="0" smtClean="0">
                <a:hlinkClick r:id="rId3"/>
              </a:rPr>
              <a:t>NIST</a:t>
            </a:r>
            <a:r>
              <a:rPr lang="en-US" dirty="0" smtClean="0"/>
              <a:t>  National Institute of Standards and Technology</a:t>
            </a:r>
          </a:p>
          <a:p>
            <a:endParaRPr lang="en-US" dirty="0"/>
          </a:p>
          <a:p>
            <a:r>
              <a:rPr lang="en-US" dirty="0" smtClean="0"/>
              <a:t>Labor</a:t>
            </a:r>
          </a:p>
          <a:p>
            <a:endParaRPr lang="en-US" dirty="0" smtClean="0"/>
          </a:p>
          <a:p>
            <a:pPr marL="285750" indent="-285750">
              <a:buFont typeface="Arial" pitchFamily="34" charset="0"/>
              <a:buChar char="•"/>
            </a:pPr>
            <a:r>
              <a:rPr lang="en-US" dirty="0" smtClean="0">
                <a:hlinkClick r:id="rId4"/>
              </a:rPr>
              <a:t>HRI</a:t>
            </a:r>
            <a:r>
              <a:rPr lang="en-US" dirty="0" smtClean="0"/>
              <a:t> Human Rights International</a:t>
            </a:r>
            <a:endParaRPr lang="en-US" dirty="0" smtClean="0">
              <a:hlinkClick r:id="rId5"/>
            </a:endParaRPr>
          </a:p>
          <a:p>
            <a:pPr marL="285750" indent="-285750">
              <a:buFont typeface="Arial" pitchFamily="34" charset="0"/>
              <a:buChar char="•"/>
            </a:pPr>
            <a:r>
              <a:rPr lang="en-US" dirty="0" smtClean="0">
                <a:hlinkClick r:id="rId5"/>
              </a:rPr>
              <a:t>NLRB</a:t>
            </a:r>
            <a:r>
              <a:rPr lang="en-US" dirty="0" smtClean="0"/>
              <a:t>  National Labor Relations Board</a:t>
            </a:r>
          </a:p>
          <a:p>
            <a:r>
              <a:rPr lang="en-US" dirty="0" smtClean="0"/>
              <a:t/>
            </a:r>
            <a:br>
              <a:rPr lang="en-US" dirty="0" smtClean="0"/>
            </a:br>
            <a:r>
              <a:rPr lang="en-US" dirty="0" smtClean="0"/>
              <a:t>Education</a:t>
            </a:r>
          </a:p>
          <a:p>
            <a:pPr marL="285750" indent="-285750">
              <a:buFont typeface="Arial" pitchFamily="34" charset="0"/>
              <a:buChar char="•"/>
            </a:pPr>
            <a:r>
              <a:rPr lang="en-US" dirty="0" smtClean="0">
                <a:hlinkClick r:id="rId6"/>
              </a:rPr>
              <a:t>NCES</a:t>
            </a:r>
            <a:r>
              <a:rPr lang="en-US" dirty="0" smtClean="0"/>
              <a:t> National Center for Educational Statistics</a:t>
            </a:r>
            <a:endParaRPr lang="en-US" dirty="0" smtClean="0">
              <a:hlinkClick r:id="rId7"/>
            </a:endParaRPr>
          </a:p>
          <a:p>
            <a:pPr marL="285750" indent="-285750">
              <a:buFont typeface="Arial" pitchFamily="34" charset="0"/>
              <a:buChar char="•"/>
            </a:pPr>
            <a:r>
              <a:rPr lang="en-US" dirty="0" smtClean="0">
                <a:hlinkClick r:id="rId7"/>
              </a:rPr>
              <a:t>IES</a:t>
            </a:r>
            <a:r>
              <a:rPr lang="en-US" dirty="0" smtClean="0"/>
              <a:t> Institute of Education Sciences, carries out the </a:t>
            </a:r>
          </a:p>
          <a:p>
            <a:pPr marL="285750" indent="-285750">
              <a:buFont typeface="Arial" pitchFamily="34" charset="0"/>
              <a:buChar char="•"/>
            </a:pPr>
            <a:r>
              <a:rPr lang="en-US" dirty="0" smtClean="0">
                <a:hlinkClick r:id="rId8"/>
              </a:rPr>
              <a:t>NAEP</a:t>
            </a:r>
            <a:r>
              <a:rPr lang="en-US" dirty="0" smtClean="0"/>
              <a:t> National Assessment of Educational Progress (Nation’s Report Card)</a:t>
            </a:r>
            <a:endParaRPr lang="en-US" dirty="0"/>
          </a:p>
          <a:p>
            <a:pPr marL="742950" lvl="1" indent="-285750">
              <a:buFont typeface="Arial" pitchFamily="34" charset="0"/>
              <a:buChar char="•"/>
            </a:pPr>
            <a:r>
              <a:rPr lang="en-US" dirty="0" smtClean="0">
                <a:hlinkClick r:id="rId9"/>
              </a:rPr>
              <a:t>Pearson</a:t>
            </a:r>
            <a:r>
              <a:rPr lang="en-US" dirty="0" smtClean="0"/>
              <a:t> Educational Measurement</a:t>
            </a:r>
          </a:p>
          <a:p>
            <a:pPr marL="742950" lvl="1" indent="-285750">
              <a:buFont typeface="Arial" pitchFamily="34" charset="0"/>
              <a:buChar char="•"/>
            </a:pPr>
            <a:r>
              <a:rPr lang="en-US" dirty="0" smtClean="0">
                <a:hlinkClick r:id="rId10"/>
              </a:rPr>
              <a:t>ETS</a:t>
            </a:r>
            <a:r>
              <a:rPr lang="en-US" dirty="0" smtClean="0"/>
              <a:t>  Educational Testing System</a:t>
            </a:r>
          </a:p>
          <a:p>
            <a:endParaRPr lang="en-US" dirty="0"/>
          </a:p>
          <a:p>
            <a:endParaRPr lang="en-US" dirty="0"/>
          </a:p>
        </p:txBody>
      </p:sp>
    </p:spTree>
    <p:extLst>
      <p:ext uri="{BB962C8B-B14F-4D97-AF65-F5344CB8AC3E}">
        <p14:creationId xmlns:p14="http://schemas.microsoft.com/office/powerpoint/2010/main" val="4201027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P-4: Multiple Approaches</a:t>
            </a:r>
            <a:endParaRPr lang="en-US" dirty="0"/>
          </a:p>
        </p:txBody>
      </p:sp>
      <p:sp>
        <p:nvSpPr>
          <p:cNvPr id="3" name="TextBox 2"/>
          <p:cNvSpPr txBox="1"/>
          <p:nvPr/>
        </p:nvSpPr>
        <p:spPr>
          <a:xfrm>
            <a:off x="304800" y="1524000"/>
            <a:ext cx="8382000" cy="1200329"/>
          </a:xfrm>
          <a:prstGeom prst="rect">
            <a:avLst/>
          </a:prstGeom>
          <a:noFill/>
        </p:spPr>
        <p:txBody>
          <a:bodyPr wrap="square" rtlCol="0">
            <a:spAutoFit/>
          </a:bodyPr>
          <a:lstStyle/>
          <a:p>
            <a:r>
              <a:rPr lang="en-US" sz="2400" b="1" dirty="0" smtClean="0"/>
              <a:t>Mathematics faculty will model the use of multiple approaches—numerical, graphical, symbolic and verbal—to help students learn a variety of techniques for solving problems.</a:t>
            </a:r>
            <a:endParaRPr lang="en-US" sz="2400" b="1" dirty="0"/>
          </a:p>
        </p:txBody>
      </p:sp>
      <p:sp>
        <p:nvSpPr>
          <p:cNvPr id="4" name="TextBox 3"/>
          <p:cNvSpPr txBox="1"/>
          <p:nvPr/>
        </p:nvSpPr>
        <p:spPr>
          <a:xfrm>
            <a:off x="457200" y="2952929"/>
            <a:ext cx="5943600" cy="3139321"/>
          </a:xfrm>
          <a:prstGeom prst="rect">
            <a:avLst/>
          </a:prstGeom>
          <a:noFill/>
        </p:spPr>
        <p:txBody>
          <a:bodyPr wrap="square" rtlCol="0">
            <a:spAutoFit/>
          </a:bodyPr>
          <a:lstStyle/>
          <a:p>
            <a:r>
              <a:rPr lang="en-US" dirty="0" smtClean="0"/>
              <a:t>	Mathematical power includes the ability to solve many types of problems.  Solutions to complex problems require a variety of techniques and the ability to work through open ended problem situations.  College mathematics faculty will provide rich opportunities for students to explore complex problems, guide them to solutions through multiple approaches, and encourage both oral and written responses.  This will motivate students to go beyond the mastery of basic operations to a real understanding of how to use mathematics, the meaning of the answers, and how to interpret them.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952929"/>
            <a:ext cx="1651000" cy="3505200"/>
          </a:xfrm>
          <a:prstGeom prst="rect">
            <a:avLst/>
          </a:prstGeom>
        </p:spPr>
      </p:pic>
    </p:spTree>
    <p:extLst>
      <p:ext uri="{BB962C8B-B14F-4D97-AF65-F5344CB8AC3E}">
        <p14:creationId xmlns:p14="http://schemas.microsoft.com/office/powerpoint/2010/main" val="4123042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P-5: Experiencing Mathematics</a:t>
            </a:r>
            <a:endParaRPr lang="en-US" dirty="0"/>
          </a:p>
        </p:txBody>
      </p:sp>
      <p:sp>
        <p:nvSpPr>
          <p:cNvPr id="3" name="TextBox 2"/>
          <p:cNvSpPr txBox="1"/>
          <p:nvPr/>
        </p:nvSpPr>
        <p:spPr>
          <a:xfrm>
            <a:off x="533400" y="1524000"/>
            <a:ext cx="8001000" cy="2677656"/>
          </a:xfrm>
          <a:prstGeom prst="rect">
            <a:avLst/>
          </a:prstGeom>
          <a:noFill/>
        </p:spPr>
        <p:txBody>
          <a:bodyPr wrap="square" rtlCol="0">
            <a:spAutoFit/>
          </a:bodyPr>
          <a:lstStyle/>
          <a:p>
            <a:r>
              <a:rPr lang="en-US" sz="2400" b="1" dirty="0" smtClean="0"/>
              <a:t>Mathematics faculty will provide learning activities, including projects and apprenticeships, that promote independent thinking and require sustained effort and time so that students will have the confidence to access and use needed mathematics and other technical information independently, to form conjectures from an array of specific examples, and to draw conclusions from general principles.</a:t>
            </a:r>
            <a:endParaRPr lang="en-US" sz="2400" b="1" dirty="0"/>
          </a:p>
        </p:txBody>
      </p:sp>
      <p:sp>
        <p:nvSpPr>
          <p:cNvPr id="4" name="TextBox 3"/>
          <p:cNvSpPr txBox="1"/>
          <p:nvPr/>
        </p:nvSpPr>
        <p:spPr>
          <a:xfrm>
            <a:off x="533400" y="4419600"/>
            <a:ext cx="8001000" cy="1754326"/>
          </a:xfrm>
          <a:prstGeom prst="rect">
            <a:avLst/>
          </a:prstGeom>
          <a:noFill/>
        </p:spPr>
        <p:txBody>
          <a:bodyPr wrap="square" rtlCol="0">
            <a:spAutoFit/>
          </a:bodyPr>
          <a:lstStyle/>
          <a:p>
            <a:r>
              <a:rPr lang="en-US" dirty="0" smtClean="0"/>
              <a:t>	Mathematics faculty will assign open-ended classroom and laboratory projects,  In addition, they will help their institutions form partnerships with area business and industry to develop opportunities for students to have realistic career experiences.  Such activities will enable students to acquire the confidence to access needed technical information, and independently use mathematics in appropriate and sensible ways.</a:t>
            </a:r>
            <a:endParaRPr lang="en-US" dirty="0"/>
          </a:p>
        </p:txBody>
      </p:sp>
    </p:spTree>
    <p:extLst>
      <p:ext uri="{BB962C8B-B14F-4D97-AF65-F5344CB8AC3E}">
        <p14:creationId xmlns:p14="http://schemas.microsoft.com/office/powerpoint/2010/main" val="3714662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Guidelines for Achieving the Standards</a:t>
            </a:r>
            <a:endParaRPr lang="en-US" dirty="0"/>
          </a:p>
        </p:txBody>
      </p:sp>
      <p:sp>
        <p:nvSpPr>
          <p:cNvPr id="3" name="TextBox 2"/>
          <p:cNvSpPr txBox="1"/>
          <p:nvPr/>
        </p:nvSpPr>
        <p:spPr>
          <a:xfrm>
            <a:off x="762000" y="1295400"/>
            <a:ext cx="7696200" cy="5355312"/>
          </a:xfrm>
          <a:prstGeom prst="rect">
            <a:avLst/>
          </a:prstGeom>
          <a:noFill/>
        </p:spPr>
        <p:txBody>
          <a:bodyPr wrap="square" rtlCol="0">
            <a:spAutoFit/>
          </a:bodyPr>
          <a:lstStyle/>
          <a:p>
            <a:r>
              <a:rPr lang="en-US" dirty="0" smtClean="0"/>
              <a:t>	Faculty who teach introductory college mathematics must increase the mathematical power of their students.  This power increases the students’ options in educational and career choices and enables them to function more effectively as citizens of a global community where the opportunities offered by science and technology must be considered in relation to human and environmental needs.  In order to achieve these goals, mathematics education at the introductory level requires reform in curriculum and pedagogy.</a:t>
            </a:r>
          </a:p>
          <a:p>
            <a:r>
              <a:rPr lang="en-US" dirty="0"/>
              <a:t>	</a:t>
            </a:r>
            <a:r>
              <a:rPr lang="en-US" dirty="0" smtClean="0"/>
              <a:t>The idea that mathematics competence is acquired through a curriculum that is carefully structured to include the necessary content at the appropriate time and the use of diverse instruction strategies is an underlying principle of this document. The following table provide guidance for the change in the content and pedagogy of introductory college mathematics.  When items are marked for decreased attention, that does not necessarily mean that they are to be eliminated from mathematics education.  Rather, it may mean that they should receive less attention than in previous years, or that their in-depth study should be moved to more advanced courses where they may be immediately applied.  On the other hand, increased emphasis must be placed on the item listed in the increased attention column in order to achieve the goals set forth in this document.</a:t>
            </a:r>
            <a:endParaRPr lang="en-US" dirty="0"/>
          </a:p>
        </p:txBody>
      </p:sp>
    </p:spTree>
    <p:extLst>
      <p:ext uri="{BB962C8B-B14F-4D97-AF65-F5344CB8AC3E}">
        <p14:creationId xmlns:p14="http://schemas.microsoft.com/office/powerpoint/2010/main" val="4244709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58397381"/>
              </p:ext>
            </p:extLst>
          </p:nvPr>
        </p:nvGraphicFramePr>
        <p:xfrm>
          <a:off x="152400" y="208280"/>
          <a:ext cx="8763000" cy="6344920"/>
        </p:xfrm>
        <a:graphic>
          <a:graphicData uri="http://schemas.openxmlformats.org/drawingml/2006/table">
            <a:tbl>
              <a:tblPr firstRow="1" bandRow="1">
                <a:tableStyleId>{5C22544A-7EE6-4342-B048-85BDC9FD1C3A}</a:tableStyleId>
              </a:tblPr>
              <a:tblGrid>
                <a:gridCol w="4551947"/>
                <a:gridCol w="4211053"/>
              </a:tblGrid>
              <a:tr h="0">
                <a:tc gridSpan="2">
                  <a:txBody>
                    <a:bodyPr/>
                    <a:lstStyle/>
                    <a:p>
                      <a:pPr algn="ctr"/>
                      <a:r>
                        <a:rPr lang="en-US" sz="3200" b="1" dirty="0" smtClean="0">
                          <a:solidFill>
                            <a:srgbClr val="C00000"/>
                          </a:solidFill>
                        </a:rPr>
                        <a:t>GUIDELINES</a:t>
                      </a:r>
                      <a:r>
                        <a:rPr lang="en-US" sz="3200" b="1" baseline="0" dirty="0" smtClean="0">
                          <a:solidFill>
                            <a:srgbClr val="C00000"/>
                          </a:solidFill>
                        </a:rPr>
                        <a:t> FOR CONTENT</a:t>
                      </a:r>
                      <a:endParaRPr lang="en-US" sz="3200" b="1" dirty="0">
                        <a:solidFill>
                          <a:srgbClr val="C00000"/>
                        </a:solidFill>
                      </a:endParaRPr>
                    </a:p>
                  </a:txBody>
                  <a:tcPr/>
                </a:tc>
                <a:tc hMerge="1">
                  <a:txBody>
                    <a:bodyPr/>
                    <a:lstStyle/>
                    <a:p>
                      <a:endParaRPr lang="en-US" dirty="0"/>
                    </a:p>
                  </a:txBody>
                  <a:tcPr/>
                </a:tc>
              </a:tr>
              <a:tr h="370840">
                <a:tc>
                  <a:txBody>
                    <a:bodyPr/>
                    <a:lstStyle/>
                    <a:p>
                      <a:pPr algn="ctr"/>
                      <a:r>
                        <a:rPr lang="en-US" sz="2400" b="1" dirty="0" smtClean="0"/>
                        <a:t>Increased Attention</a:t>
                      </a:r>
                      <a:endParaRPr lang="en-US" sz="2400" b="1" dirty="0"/>
                    </a:p>
                  </a:txBody>
                  <a:tcPr/>
                </a:tc>
                <a:tc>
                  <a:txBody>
                    <a:bodyPr/>
                    <a:lstStyle/>
                    <a:p>
                      <a:pPr algn="ctr"/>
                      <a:r>
                        <a:rPr lang="en-US" sz="2400" b="1" dirty="0" smtClean="0"/>
                        <a:t>Decreased Attention</a:t>
                      </a:r>
                      <a:endParaRPr lang="en-US" sz="2400" b="1" dirty="0"/>
                    </a:p>
                  </a:txBody>
                  <a:tcPr/>
                </a:tc>
              </a:tr>
              <a:tr h="370840">
                <a:tc>
                  <a:txBody>
                    <a:bodyPr/>
                    <a:lstStyle/>
                    <a:p>
                      <a:r>
                        <a:rPr lang="en-US" dirty="0" smtClean="0"/>
                        <a:t>Pattern recognition, drawing inferences</a:t>
                      </a:r>
                      <a:endParaRPr lang="en-US" dirty="0"/>
                    </a:p>
                  </a:txBody>
                  <a:tcPr/>
                </a:tc>
                <a:tc>
                  <a:txBody>
                    <a:bodyPr/>
                    <a:lstStyle/>
                    <a:p>
                      <a:r>
                        <a:rPr lang="en-US" dirty="0" smtClean="0"/>
                        <a:t>Rote application of formulas</a:t>
                      </a:r>
                      <a:endParaRPr lang="en-US" dirty="0"/>
                    </a:p>
                  </a:txBody>
                  <a:tcPr/>
                </a:tc>
              </a:tr>
              <a:tr h="370840">
                <a:tc>
                  <a:txBody>
                    <a:bodyPr/>
                    <a:lstStyle/>
                    <a:p>
                      <a:r>
                        <a:rPr lang="en-US" dirty="0" smtClean="0"/>
                        <a:t>Number sense, mental arithmetic, estimation</a:t>
                      </a:r>
                      <a:endParaRPr lang="en-US" dirty="0"/>
                    </a:p>
                  </a:txBody>
                  <a:tcPr/>
                </a:tc>
                <a:tc>
                  <a:txBody>
                    <a:bodyPr/>
                    <a:lstStyle/>
                    <a:p>
                      <a:r>
                        <a:rPr lang="en-US" dirty="0" smtClean="0"/>
                        <a:t>Arithmetic drill exercises,</a:t>
                      </a:r>
                      <a:r>
                        <a:rPr lang="en-US" baseline="0" dirty="0" smtClean="0"/>
                        <a:t> routine operations with real numbers</a:t>
                      </a:r>
                      <a:endParaRPr lang="en-US" dirty="0"/>
                    </a:p>
                  </a:txBody>
                  <a:tcPr/>
                </a:tc>
              </a:tr>
              <a:tr h="370840">
                <a:tc>
                  <a:txBody>
                    <a:bodyPr/>
                    <a:lstStyle/>
                    <a:p>
                      <a:r>
                        <a:rPr lang="en-US" dirty="0" smtClean="0"/>
                        <a:t>Connections between mathematics and other disciplines</a:t>
                      </a:r>
                      <a:endParaRPr lang="en-US" dirty="0"/>
                    </a:p>
                  </a:txBody>
                  <a:tcPr/>
                </a:tc>
                <a:tc>
                  <a:txBody>
                    <a:bodyPr/>
                    <a:lstStyle/>
                    <a:p>
                      <a:r>
                        <a:rPr lang="en-US" dirty="0" smtClean="0"/>
                        <a:t>Presentation of mathematics as an abstract entity</a:t>
                      </a:r>
                      <a:endParaRPr lang="en-US" dirty="0"/>
                    </a:p>
                  </a:txBody>
                  <a:tcPr/>
                </a:tc>
              </a:tr>
              <a:tr h="370840">
                <a:tc>
                  <a:txBody>
                    <a:bodyPr/>
                    <a:lstStyle/>
                    <a:p>
                      <a:r>
                        <a:rPr lang="en-US" dirty="0" smtClean="0"/>
                        <a:t>Integration of topics throughout the curriculum</a:t>
                      </a:r>
                      <a:endParaRPr lang="en-US" dirty="0"/>
                    </a:p>
                  </a:txBody>
                  <a:tcPr/>
                </a:tc>
                <a:tc>
                  <a:txBody>
                    <a:bodyPr/>
                    <a:lstStyle/>
                    <a:p>
                      <a:r>
                        <a:rPr lang="en-US" dirty="0" smtClean="0"/>
                        <a:t>Algebra, trigonometry, analytic geometry, and so forth, as separate</a:t>
                      </a:r>
                      <a:r>
                        <a:rPr lang="en-US" baseline="0" dirty="0" smtClean="0"/>
                        <a:t> courses</a:t>
                      </a:r>
                      <a:endParaRPr lang="en-US" dirty="0"/>
                    </a:p>
                  </a:txBody>
                  <a:tcPr/>
                </a:tc>
              </a:tr>
              <a:tr h="370840">
                <a:tc>
                  <a:txBody>
                    <a:bodyPr/>
                    <a:lstStyle/>
                    <a:p>
                      <a:r>
                        <a:rPr lang="en-US" dirty="0" smtClean="0"/>
                        <a:t>Discovery of geometrical relationships through the use of models, technology, and </a:t>
                      </a:r>
                      <a:r>
                        <a:rPr lang="en-US" dirty="0" err="1" smtClean="0"/>
                        <a:t>manipulatives</a:t>
                      </a:r>
                      <a:endParaRPr lang="en-US" dirty="0"/>
                    </a:p>
                  </a:txBody>
                  <a:tcPr/>
                </a:tc>
                <a:tc>
                  <a:txBody>
                    <a:bodyPr/>
                    <a:lstStyle/>
                    <a:p>
                      <a:r>
                        <a:rPr lang="en-US" dirty="0" smtClean="0"/>
                        <a:t>Establishing geometric relationships solely through formal proofs</a:t>
                      </a:r>
                      <a:endParaRPr lang="en-US" dirty="0"/>
                    </a:p>
                  </a:txBody>
                  <a:tcPr/>
                </a:tc>
              </a:tr>
              <a:tr h="370840">
                <a:tc>
                  <a:txBody>
                    <a:bodyPr/>
                    <a:lstStyle/>
                    <a:p>
                      <a:r>
                        <a:rPr lang="en-US" dirty="0" smtClean="0"/>
                        <a:t>Visual representation of concepts; for example, probability as area under a curve;</a:t>
                      </a:r>
                      <a:r>
                        <a:rPr lang="en-US" baseline="0" dirty="0" smtClean="0"/>
                        <a:t> timelines for annuities and interest; tables for logic and electrical circuits</a:t>
                      </a:r>
                      <a:endParaRPr lang="en-US" dirty="0"/>
                    </a:p>
                  </a:txBody>
                  <a:tcPr/>
                </a:tc>
                <a:tc>
                  <a:txBody>
                    <a:bodyPr/>
                    <a:lstStyle/>
                    <a:p>
                      <a:r>
                        <a:rPr lang="en-US" dirty="0" smtClean="0"/>
                        <a:t>Rote memorization</a:t>
                      </a:r>
                      <a:r>
                        <a:rPr lang="en-US" baseline="0" dirty="0" smtClean="0"/>
                        <a:t> and use of formulas</a:t>
                      </a:r>
                      <a:endParaRPr lang="en-US" dirty="0"/>
                    </a:p>
                  </a:txBody>
                  <a:tcPr/>
                </a:tc>
              </a:tr>
              <a:tr h="655320">
                <a:tc>
                  <a:txBody>
                    <a:bodyPr/>
                    <a:lstStyle/>
                    <a:p>
                      <a:r>
                        <a:rPr lang="en-US" dirty="0" smtClean="0"/>
                        <a:t>Integration of the concept of function across topics within and among courses</a:t>
                      </a:r>
                      <a:endParaRPr lang="en-US" dirty="0"/>
                    </a:p>
                  </a:txBody>
                  <a:tcPr/>
                </a:tc>
                <a:tc>
                  <a:txBody>
                    <a:bodyPr/>
                    <a:lstStyle/>
                    <a:p>
                      <a:r>
                        <a:rPr lang="en-US" dirty="0" smtClean="0"/>
                        <a:t>Separate and unconnected units on</a:t>
                      </a:r>
                      <a:r>
                        <a:rPr lang="en-US" baseline="0" dirty="0" smtClean="0"/>
                        <a:t> linear, quadratic, polynomial, radical, exponential, and logarithmic functions</a:t>
                      </a:r>
                      <a:endParaRPr lang="en-US" dirty="0"/>
                    </a:p>
                  </a:txBody>
                  <a:tcPr/>
                </a:tc>
              </a:tr>
            </a:tbl>
          </a:graphicData>
        </a:graphic>
      </p:graphicFrame>
    </p:spTree>
    <p:extLst>
      <p:ext uri="{BB962C8B-B14F-4D97-AF65-F5344CB8AC3E}">
        <p14:creationId xmlns:p14="http://schemas.microsoft.com/office/powerpoint/2010/main" val="1494481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73954499"/>
              </p:ext>
            </p:extLst>
          </p:nvPr>
        </p:nvGraphicFramePr>
        <p:xfrm>
          <a:off x="152400" y="457200"/>
          <a:ext cx="8763000" cy="5582920"/>
        </p:xfrm>
        <a:graphic>
          <a:graphicData uri="http://schemas.openxmlformats.org/drawingml/2006/table">
            <a:tbl>
              <a:tblPr firstRow="1" bandRow="1">
                <a:tableStyleId>{5C22544A-7EE6-4342-B048-85BDC9FD1C3A}</a:tableStyleId>
              </a:tblPr>
              <a:tblGrid>
                <a:gridCol w="4551947"/>
                <a:gridCol w="4211053"/>
              </a:tblGrid>
              <a:tr h="0">
                <a:tc gridSpan="2">
                  <a:txBody>
                    <a:bodyPr/>
                    <a:lstStyle/>
                    <a:p>
                      <a:pPr algn="ctr"/>
                      <a:r>
                        <a:rPr lang="en-US" sz="3200" b="1" dirty="0" smtClean="0">
                          <a:solidFill>
                            <a:srgbClr val="C00000"/>
                          </a:solidFill>
                        </a:rPr>
                        <a:t>GUIDELINES</a:t>
                      </a:r>
                      <a:r>
                        <a:rPr lang="en-US" sz="3200" b="1" baseline="0" dirty="0" smtClean="0">
                          <a:solidFill>
                            <a:srgbClr val="C00000"/>
                          </a:solidFill>
                        </a:rPr>
                        <a:t> FOR CONTENT (continued)</a:t>
                      </a:r>
                      <a:endParaRPr lang="en-US" sz="3200" b="1" dirty="0">
                        <a:solidFill>
                          <a:srgbClr val="C00000"/>
                        </a:solidFill>
                      </a:endParaRPr>
                    </a:p>
                  </a:txBody>
                  <a:tcPr/>
                </a:tc>
                <a:tc hMerge="1">
                  <a:txBody>
                    <a:bodyPr/>
                    <a:lstStyle/>
                    <a:p>
                      <a:endParaRPr lang="en-US" dirty="0"/>
                    </a:p>
                  </a:txBody>
                  <a:tcPr/>
                </a:tc>
              </a:tr>
              <a:tr h="370840">
                <a:tc>
                  <a:txBody>
                    <a:bodyPr/>
                    <a:lstStyle/>
                    <a:p>
                      <a:pPr algn="ctr"/>
                      <a:r>
                        <a:rPr lang="en-US" sz="2400" b="1" dirty="0" smtClean="0"/>
                        <a:t>Increased Attention</a:t>
                      </a:r>
                      <a:endParaRPr lang="en-US" sz="2400" b="1" dirty="0"/>
                    </a:p>
                  </a:txBody>
                  <a:tcPr/>
                </a:tc>
                <a:tc>
                  <a:txBody>
                    <a:bodyPr/>
                    <a:lstStyle/>
                    <a:p>
                      <a:pPr algn="ctr"/>
                      <a:r>
                        <a:rPr lang="en-US" sz="2400" b="1" dirty="0" smtClean="0"/>
                        <a:t>Decreased Attention</a:t>
                      </a:r>
                      <a:endParaRPr lang="en-US" sz="2400" b="1" dirty="0"/>
                    </a:p>
                  </a:txBody>
                  <a:tcPr/>
                </a:tc>
              </a:tr>
              <a:tr h="370840">
                <a:tc>
                  <a:txBody>
                    <a:bodyPr/>
                    <a:lstStyle/>
                    <a:p>
                      <a:r>
                        <a:rPr lang="en-US" dirty="0" smtClean="0"/>
                        <a:t>Analysis of the general behavior</a:t>
                      </a:r>
                      <a:r>
                        <a:rPr lang="en-US" baseline="0" dirty="0" smtClean="0"/>
                        <a:t> of a variety of functions in order to check the reasonableness of graphs produced by graphing utilities</a:t>
                      </a:r>
                      <a:endParaRPr lang="en-US" dirty="0"/>
                    </a:p>
                  </a:txBody>
                  <a:tcPr/>
                </a:tc>
                <a:tc>
                  <a:txBody>
                    <a:bodyPr/>
                    <a:lstStyle/>
                    <a:p>
                      <a:r>
                        <a:rPr lang="en-US" dirty="0" smtClean="0"/>
                        <a:t>paper-and-pencil</a:t>
                      </a:r>
                      <a:r>
                        <a:rPr lang="en-US" baseline="0" dirty="0" smtClean="0"/>
                        <a:t> evaluation of functions and hand-drawn graphs based on plotting points</a:t>
                      </a:r>
                      <a:endParaRPr lang="en-US" dirty="0"/>
                    </a:p>
                  </a:txBody>
                  <a:tcPr/>
                </a:tc>
              </a:tr>
              <a:tr h="370840">
                <a:tc>
                  <a:txBody>
                    <a:bodyPr/>
                    <a:lstStyle/>
                    <a:p>
                      <a:r>
                        <a:rPr lang="en-US" dirty="0" smtClean="0"/>
                        <a:t>Connection of functional behavior (such as where a function</a:t>
                      </a:r>
                      <a:r>
                        <a:rPr lang="en-US" baseline="0" dirty="0" smtClean="0"/>
                        <a:t> increases, decreases, achieves a maximum and/or changes concavity) to the situation modeled by the function</a:t>
                      </a:r>
                      <a:endParaRPr lang="en-US" dirty="0"/>
                    </a:p>
                  </a:txBody>
                  <a:tcPr/>
                </a:tc>
                <a:tc>
                  <a:txBody>
                    <a:bodyPr/>
                    <a:lstStyle/>
                    <a:p>
                      <a:r>
                        <a:rPr lang="en-US" dirty="0" smtClean="0"/>
                        <a:t>Emphasis on the manipulation of complicated radical expressions, factoring, rational expressions, logarithms, and exponents</a:t>
                      </a:r>
                      <a:endParaRPr lang="en-US" dirty="0"/>
                    </a:p>
                  </a:txBody>
                  <a:tcPr/>
                </a:tc>
              </a:tr>
              <a:tr h="370840">
                <a:tc>
                  <a:txBody>
                    <a:bodyPr/>
                    <a:lstStyle/>
                    <a:p>
                      <a:r>
                        <a:rPr lang="en-US" dirty="0" smtClean="0"/>
                        <a:t>Connections among a problem</a:t>
                      </a:r>
                      <a:r>
                        <a:rPr lang="en-US" baseline="0" dirty="0" smtClean="0"/>
                        <a:t> situation, its model as a function in symbolic form, and the graph of that function</a:t>
                      </a:r>
                      <a:endParaRPr lang="en-US" dirty="0"/>
                    </a:p>
                  </a:txBody>
                  <a:tcPr/>
                </a:tc>
                <a:tc>
                  <a:txBody>
                    <a:bodyPr/>
                    <a:lstStyle/>
                    <a:p>
                      <a:r>
                        <a:rPr lang="en-US" dirty="0" smtClean="0"/>
                        <a:t>“cookbook” problem solving without connections</a:t>
                      </a:r>
                      <a:endParaRPr lang="en-US" dirty="0"/>
                    </a:p>
                  </a:txBody>
                  <a:tcPr/>
                </a:tc>
              </a:tr>
              <a:tr h="1254760">
                <a:tc>
                  <a:txBody>
                    <a:bodyPr/>
                    <a:lstStyle/>
                    <a:p>
                      <a:r>
                        <a:rPr lang="en-US" dirty="0" smtClean="0"/>
                        <a:t>Modeling</a:t>
                      </a:r>
                      <a:r>
                        <a:rPr lang="en-US" baseline="0" dirty="0" smtClean="0"/>
                        <a:t> problems of chance by constructing probability distributions or by actual experiment</a:t>
                      </a:r>
                      <a:endParaRPr lang="en-US" dirty="0"/>
                    </a:p>
                  </a:txBody>
                  <a:tcPr/>
                </a:tc>
                <a:tc>
                  <a:txBody>
                    <a:bodyPr/>
                    <a:lstStyle/>
                    <a:p>
                      <a:r>
                        <a:rPr lang="en-US" dirty="0" smtClean="0"/>
                        <a:t>Theoretical development of probability theorems</a:t>
                      </a:r>
                      <a:endParaRPr lang="en-US" dirty="0"/>
                    </a:p>
                  </a:txBody>
                  <a:tcPr/>
                </a:tc>
              </a:tr>
            </a:tbl>
          </a:graphicData>
        </a:graphic>
      </p:graphicFrame>
    </p:spTree>
    <p:extLst>
      <p:ext uri="{BB962C8B-B14F-4D97-AF65-F5344CB8AC3E}">
        <p14:creationId xmlns:p14="http://schemas.microsoft.com/office/powerpoint/2010/main" val="921170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32018662"/>
              </p:ext>
            </p:extLst>
          </p:nvPr>
        </p:nvGraphicFramePr>
        <p:xfrm>
          <a:off x="152400" y="91441"/>
          <a:ext cx="8763000" cy="6537960"/>
        </p:xfrm>
        <a:graphic>
          <a:graphicData uri="http://schemas.openxmlformats.org/drawingml/2006/table">
            <a:tbl>
              <a:tblPr firstRow="1" bandRow="1">
                <a:tableStyleId>{5C22544A-7EE6-4342-B048-85BDC9FD1C3A}</a:tableStyleId>
              </a:tblPr>
              <a:tblGrid>
                <a:gridCol w="4191000"/>
                <a:gridCol w="4572000"/>
              </a:tblGrid>
              <a:tr h="381000">
                <a:tc gridSpan="2">
                  <a:txBody>
                    <a:bodyPr/>
                    <a:lstStyle/>
                    <a:p>
                      <a:pPr algn="ctr"/>
                      <a:r>
                        <a:rPr lang="en-US" sz="3200" b="1" dirty="0" smtClean="0">
                          <a:solidFill>
                            <a:srgbClr val="C00000"/>
                          </a:solidFill>
                        </a:rPr>
                        <a:t>GUIDELINES</a:t>
                      </a:r>
                      <a:r>
                        <a:rPr lang="en-US" sz="3200" b="1" baseline="0" dirty="0" smtClean="0">
                          <a:solidFill>
                            <a:srgbClr val="C00000"/>
                          </a:solidFill>
                        </a:rPr>
                        <a:t> FOR PEDAGOGY</a:t>
                      </a:r>
                      <a:endParaRPr lang="en-US" sz="3200" b="1" dirty="0">
                        <a:solidFill>
                          <a:srgbClr val="C00000"/>
                        </a:solidFill>
                      </a:endParaRPr>
                    </a:p>
                  </a:txBody>
                  <a:tcPr/>
                </a:tc>
                <a:tc hMerge="1">
                  <a:txBody>
                    <a:bodyPr/>
                    <a:lstStyle/>
                    <a:p>
                      <a:endParaRPr lang="en-US" dirty="0"/>
                    </a:p>
                  </a:txBody>
                  <a:tcPr/>
                </a:tc>
              </a:tr>
              <a:tr h="411480">
                <a:tc>
                  <a:txBody>
                    <a:bodyPr/>
                    <a:lstStyle/>
                    <a:p>
                      <a:pPr algn="ctr"/>
                      <a:r>
                        <a:rPr lang="en-US" sz="2400" b="1" dirty="0" smtClean="0"/>
                        <a:t>Increased Use</a:t>
                      </a:r>
                      <a:endParaRPr lang="en-US" sz="2400" b="1" dirty="0"/>
                    </a:p>
                  </a:txBody>
                  <a:tcPr/>
                </a:tc>
                <a:tc>
                  <a:txBody>
                    <a:bodyPr/>
                    <a:lstStyle/>
                    <a:p>
                      <a:pPr algn="ctr"/>
                      <a:r>
                        <a:rPr lang="en-US" sz="2400" b="1" dirty="0" smtClean="0"/>
                        <a:t>Decreased Use</a:t>
                      </a:r>
                      <a:endParaRPr lang="en-US" sz="2400" b="1" dirty="0"/>
                    </a:p>
                  </a:txBody>
                  <a:tcPr/>
                </a:tc>
              </a:tr>
              <a:tr h="370840">
                <a:tc>
                  <a:txBody>
                    <a:bodyPr/>
                    <a:lstStyle/>
                    <a:p>
                      <a:r>
                        <a:rPr lang="en-US" dirty="0" smtClean="0"/>
                        <a:t>Active</a:t>
                      </a:r>
                      <a:r>
                        <a:rPr lang="en-US" baseline="0" dirty="0" smtClean="0"/>
                        <a:t> involvement of students</a:t>
                      </a:r>
                      <a:endParaRPr lang="en-US" dirty="0"/>
                    </a:p>
                  </a:txBody>
                  <a:tcPr/>
                </a:tc>
                <a:tc>
                  <a:txBody>
                    <a:bodyPr/>
                    <a:lstStyle/>
                    <a:p>
                      <a:r>
                        <a:rPr lang="en-US" dirty="0" smtClean="0"/>
                        <a:t>Passive listening</a:t>
                      </a:r>
                      <a:endParaRPr lang="en-US" dirty="0"/>
                    </a:p>
                  </a:txBody>
                  <a:tcPr/>
                </a:tc>
              </a:tr>
              <a:tr h="370840">
                <a:tc>
                  <a:txBody>
                    <a:bodyPr/>
                    <a:lstStyle/>
                    <a:p>
                      <a:r>
                        <a:rPr lang="en-US" dirty="0" smtClean="0"/>
                        <a:t>Technology to aid in concept development</a:t>
                      </a:r>
                      <a:endParaRPr lang="en-US" dirty="0"/>
                    </a:p>
                  </a:txBody>
                  <a:tcPr/>
                </a:tc>
                <a:tc>
                  <a:txBody>
                    <a:bodyPr/>
                    <a:lstStyle/>
                    <a:p>
                      <a:r>
                        <a:rPr lang="en-US" dirty="0" smtClean="0"/>
                        <a:t>Paper-and-pencil drill</a:t>
                      </a:r>
                      <a:endParaRPr lang="en-US" dirty="0"/>
                    </a:p>
                  </a:txBody>
                  <a:tcPr/>
                </a:tc>
              </a:tr>
              <a:tr h="370840">
                <a:tc>
                  <a:txBody>
                    <a:bodyPr/>
                    <a:lstStyle/>
                    <a:p>
                      <a:r>
                        <a:rPr lang="en-US" dirty="0" smtClean="0"/>
                        <a:t>Problem solving and multistep problems</a:t>
                      </a:r>
                      <a:endParaRPr lang="en-US" dirty="0"/>
                    </a:p>
                  </a:txBody>
                  <a:tcPr/>
                </a:tc>
                <a:tc>
                  <a:txBody>
                    <a:bodyPr/>
                    <a:lstStyle/>
                    <a:p>
                      <a:r>
                        <a:rPr lang="en-US" dirty="0" smtClean="0"/>
                        <a:t>One-step</a:t>
                      </a:r>
                      <a:r>
                        <a:rPr lang="en-US" baseline="0" dirty="0" smtClean="0"/>
                        <a:t> single-answer problems</a:t>
                      </a:r>
                      <a:endParaRPr lang="en-US" dirty="0"/>
                    </a:p>
                  </a:txBody>
                  <a:tcPr/>
                </a:tc>
              </a:tr>
              <a:tr h="365760">
                <a:tc>
                  <a:txBody>
                    <a:bodyPr/>
                    <a:lstStyle/>
                    <a:p>
                      <a:r>
                        <a:rPr lang="en-US" dirty="0" smtClean="0"/>
                        <a:t>Mathematical reasoning</a:t>
                      </a:r>
                      <a:endParaRPr lang="en-US" dirty="0"/>
                    </a:p>
                  </a:txBody>
                  <a:tcPr/>
                </a:tc>
                <a:tc>
                  <a:txBody>
                    <a:bodyPr/>
                    <a:lstStyle/>
                    <a:p>
                      <a:r>
                        <a:rPr lang="en-US" dirty="0" smtClean="0"/>
                        <a:t>Memorization of facts and procedures</a:t>
                      </a:r>
                      <a:endParaRPr lang="en-US" dirty="0"/>
                    </a:p>
                  </a:txBody>
                  <a:tcPr/>
                </a:tc>
              </a:tr>
              <a:tr h="274320">
                <a:tc>
                  <a:txBody>
                    <a:bodyPr/>
                    <a:lstStyle/>
                    <a:p>
                      <a:r>
                        <a:rPr lang="en-US" dirty="0" smtClean="0"/>
                        <a:t>Conceptual understanding</a:t>
                      </a:r>
                      <a:endParaRPr lang="en-US" dirty="0"/>
                    </a:p>
                  </a:txBody>
                  <a:tcPr/>
                </a:tc>
                <a:tc>
                  <a:txBody>
                    <a:bodyPr/>
                    <a:lstStyle/>
                    <a:p>
                      <a:r>
                        <a:rPr lang="en-US" dirty="0" smtClean="0"/>
                        <a:t>Rote manipulation</a:t>
                      </a:r>
                      <a:endParaRPr lang="en-US" dirty="0"/>
                    </a:p>
                  </a:txBody>
                  <a:tcPr/>
                </a:tc>
              </a:tr>
              <a:tr h="167640">
                <a:tc>
                  <a:txBody>
                    <a:bodyPr/>
                    <a:lstStyle/>
                    <a:p>
                      <a:r>
                        <a:rPr lang="en-US" dirty="0" smtClean="0"/>
                        <a:t>Realistic problems encountered by adults</a:t>
                      </a:r>
                      <a:endParaRPr lang="en-US" dirty="0"/>
                    </a:p>
                  </a:txBody>
                  <a:tcPr/>
                </a:tc>
                <a:tc>
                  <a:txBody>
                    <a:bodyPr/>
                    <a:lstStyle/>
                    <a:p>
                      <a:r>
                        <a:rPr lang="en-US" dirty="0" smtClean="0"/>
                        <a:t>Contrived exercises</a:t>
                      </a:r>
                      <a:endParaRPr lang="en-US" dirty="0"/>
                    </a:p>
                  </a:txBody>
                  <a:tcPr/>
                </a:tc>
              </a:tr>
              <a:tr h="518160">
                <a:tc>
                  <a:txBody>
                    <a:bodyPr/>
                    <a:lstStyle/>
                    <a:p>
                      <a:r>
                        <a:rPr lang="en-US" dirty="0" smtClean="0"/>
                        <a:t>An integrated curriculum with ideas developed in context</a:t>
                      </a:r>
                      <a:endParaRPr lang="en-US" dirty="0"/>
                    </a:p>
                  </a:txBody>
                  <a:tcPr/>
                </a:tc>
                <a:tc>
                  <a:txBody>
                    <a:bodyPr/>
                    <a:lstStyle/>
                    <a:p>
                      <a:r>
                        <a:rPr lang="en-US" dirty="0" smtClean="0"/>
                        <a:t>Isolated</a:t>
                      </a:r>
                      <a:r>
                        <a:rPr lang="en-US" baseline="0" dirty="0" smtClean="0"/>
                        <a:t> topic approach</a:t>
                      </a:r>
                      <a:endParaRPr lang="en-US" dirty="0"/>
                    </a:p>
                  </a:txBody>
                  <a:tcPr/>
                </a:tc>
              </a:tr>
              <a:tr h="518160">
                <a:tc>
                  <a:txBody>
                    <a:bodyPr/>
                    <a:lstStyle/>
                    <a:p>
                      <a:r>
                        <a:rPr lang="en-US" dirty="0" smtClean="0"/>
                        <a:t>Multiple approaches to problem solving</a:t>
                      </a:r>
                      <a:endParaRPr lang="en-US" dirty="0"/>
                    </a:p>
                  </a:txBody>
                  <a:tcPr/>
                </a:tc>
                <a:tc>
                  <a:txBody>
                    <a:bodyPr/>
                    <a:lstStyle/>
                    <a:p>
                      <a:r>
                        <a:rPr lang="en-US" dirty="0" smtClean="0"/>
                        <a:t>Requiring</a:t>
                      </a:r>
                      <a:r>
                        <a:rPr lang="en-US" baseline="0" dirty="0" smtClean="0"/>
                        <a:t> a particular method for solving a problem</a:t>
                      </a:r>
                      <a:endParaRPr lang="en-US" dirty="0"/>
                    </a:p>
                  </a:txBody>
                  <a:tcPr/>
                </a:tc>
              </a:tr>
              <a:tr h="518160">
                <a:tc>
                  <a:txBody>
                    <a:bodyPr/>
                    <a:lstStyle/>
                    <a:p>
                      <a:r>
                        <a:rPr lang="en-US" dirty="0" smtClean="0"/>
                        <a:t>Diverse and frequent assessment both in class and outside of class</a:t>
                      </a:r>
                      <a:endParaRPr lang="en-US" dirty="0"/>
                    </a:p>
                  </a:txBody>
                  <a:tcPr/>
                </a:tc>
                <a:tc>
                  <a:txBody>
                    <a:bodyPr/>
                    <a:lstStyle/>
                    <a:p>
                      <a:r>
                        <a:rPr lang="en-US" dirty="0" smtClean="0"/>
                        <a:t>Tests and a final exam as the sole assessment</a:t>
                      </a:r>
                      <a:endParaRPr lang="en-US" dirty="0"/>
                    </a:p>
                  </a:txBody>
                  <a:tcPr/>
                </a:tc>
              </a:tr>
              <a:tr h="167640">
                <a:tc>
                  <a:txBody>
                    <a:bodyPr/>
                    <a:lstStyle/>
                    <a:p>
                      <a:r>
                        <a:rPr lang="en-US" dirty="0" smtClean="0"/>
                        <a:t>Open-ended problems</a:t>
                      </a:r>
                      <a:endParaRPr lang="en-US" dirty="0"/>
                    </a:p>
                  </a:txBody>
                  <a:tcPr/>
                </a:tc>
                <a:tc>
                  <a:txBody>
                    <a:bodyPr/>
                    <a:lstStyle/>
                    <a:p>
                      <a:r>
                        <a:rPr lang="en-US" dirty="0" smtClean="0"/>
                        <a:t>Problems with only one possible answer</a:t>
                      </a:r>
                      <a:endParaRPr lang="en-US" dirty="0"/>
                    </a:p>
                  </a:txBody>
                  <a:tcPr/>
                </a:tc>
              </a:tr>
              <a:tr h="518160">
                <a:tc>
                  <a:txBody>
                    <a:bodyPr/>
                    <a:lstStyle/>
                    <a:p>
                      <a:r>
                        <a:rPr lang="en-US" dirty="0" smtClean="0"/>
                        <a:t>Oral and written communication to explain solutions</a:t>
                      </a:r>
                      <a:endParaRPr lang="en-US" dirty="0"/>
                    </a:p>
                  </a:txBody>
                  <a:tcPr/>
                </a:tc>
                <a:tc>
                  <a:txBody>
                    <a:bodyPr/>
                    <a:lstStyle/>
                    <a:p>
                      <a:r>
                        <a:rPr lang="en-US" dirty="0" smtClean="0"/>
                        <a:t>Required only short, numerical answers, or multiple-choice</a:t>
                      </a:r>
                      <a:r>
                        <a:rPr lang="en-US" baseline="0" dirty="0" smtClean="0"/>
                        <a:t> responses</a:t>
                      </a:r>
                      <a:endParaRPr lang="en-US" dirty="0"/>
                    </a:p>
                  </a:txBody>
                  <a:tcPr/>
                </a:tc>
              </a:tr>
              <a:tr h="304800">
                <a:tc>
                  <a:txBody>
                    <a:bodyPr/>
                    <a:lstStyle/>
                    <a:p>
                      <a:r>
                        <a:rPr lang="en-US" dirty="0" smtClean="0"/>
                        <a:t>Variety of teaching strategies</a:t>
                      </a:r>
                      <a:endParaRPr lang="en-US" dirty="0"/>
                    </a:p>
                  </a:txBody>
                  <a:tcPr/>
                </a:tc>
                <a:tc>
                  <a:txBody>
                    <a:bodyPr/>
                    <a:lstStyle/>
                    <a:p>
                      <a:r>
                        <a:rPr lang="en-US" dirty="0" smtClean="0"/>
                        <a:t>lecturing</a:t>
                      </a:r>
                      <a:endParaRPr lang="en-US" dirty="0"/>
                    </a:p>
                  </a:txBody>
                  <a:tcPr/>
                </a:tc>
              </a:tr>
            </a:tbl>
          </a:graphicData>
        </a:graphic>
      </p:graphicFrame>
    </p:spTree>
    <p:extLst>
      <p:ext uri="{BB962C8B-B14F-4D97-AF65-F5344CB8AC3E}">
        <p14:creationId xmlns:p14="http://schemas.microsoft.com/office/powerpoint/2010/main" val="3268170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Box 2"/>
          <p:cNvSpPr txBox="1"/>
          <p:nvPr/>
        </p:nvSpPr>
        <p:spPr>
          <a:xfrm>
            <a:off x="1371600" y="1752600"/>
            <a:ext cx="6553200" cy="3693319"/>
          </a:xfrm>
          <a:prstGeom prst="rect">
            <a:avLst/>
          </a:prstGeom>
          <a:noFill/>
        </p:spPr>
        <p:txBody>
          <a:bodyPr wrap="square" rtlCol="0">
            <a:spAutoFit/>
          </a:bodyPr>
          <a:lstStyle/>
          <a:p>
            <a:r>
              <a:rPr lang="en-US" dirty="0" smtClean="0"/>
              <a:t>	These standards provide a new vision for introductory college mathematics—a vision whereby students develop intellectually by learning central mathematical concepts in settings that employ a rich variety of instructional strategies.  To provide a more concrete illustration of these standards, the Appendix contains a set of problems that bring them to life.</a:t>
            </a:r>
          </a:p>
          <a:p>
            <a:endParaRPr lang="en-US" dirty="0"/>
          </a:p>
          <a:p>
            <a:r>
              <a:rPr lang="en-US" dirty="0" smtClean="0">
                <a:hlinkClick r:id="rId2"/>
              </a:rPr>
              <a:t>Chapter 3: Interpreting the standards.</a:t>
            </a:r>
            <a:endParaRPr lang="en-US" dirty="0" smtClean="0"/>
          </a:p>
          <a:p>
            <a:r>
              <a:rPr lang="en-US" dirty="0" smtClean="0">
                <a:hlinkClick r:id="rId3"/>
              </a:rPr>
              <a:t>Chapter 4: Implications</a:t>
            </a:r>
            <a:r>
              <a:rPr lang="en-US" dirty="0" smtClean="0"/>
              <a:t/>
            </a:r>
            <a:br>
              <a:rPr lang="en-US" dirty="0" smtClean="0"/>
            </a:br>
            <a:r>
              <a:rPr lang="en-US" dirty="0" smtClean="0">
                <a:hlinkClick r:id="rId4"/>
              </a:rPr>
              <a:t>Chapter 5: Implementation</a:t>
            </a:r>
            <a:r>
              <a:rPr lang="en-US" dirty="0" smtClean="0"/>
              <a:t/>
            </a:r>
            <a:br>
              <a:rPr lang="en-US" dirty="0" smtClean="0"/>
            </a:br>
            <a:r>
              <a:rPr lang="en-US" dirty="0" smtClean="0">
                <a:hlinkClick r:id="rId5"/>
              </a:rPr>
              <a:t>Chapter 6: Looking to the Future</a:t>
            </a:r>
            <a:r>
              <a:rPr lang="en-US" dirty="0" smtClean="0"/>
              <a:t/>
            </a:r>
            <a:br>
              <a:rPr lang="en-US" dirty="0" smtClean="0"/>
            </a:br>
            <a:r>
              <a:rPr lang="en-US" dirty="0" smtClean="0">
                <a:hlinkClick r:id="rId6"/>
              </a:rPr>
              <a:t>Appendix: Illustrative Examples</a:t>
            </a:r>
            <a:r>
              <a:rPr lang="en-US" dirty="0" smtClean="0"/>
              <a:t/>
            </a:r>
            <a:br>
              <a:rPr lang="en-US" dirty="0" smtClean="0"/>
            </a:br>
            <a:r>
              <a:rPr lang="en-US" dirty="0" smtClean="0">
                <a:hlinkClick r:id="rId7"/>
              </a:rPr>
              <a:t>References</a:t>
            </a:r>
            <a:endParaRPr lang="en-US" dirty="0"/>
          </a:p>
        </p:txBody>
      </p:sp>
    </p:spTree>
    <p:extLst>
      <p:ext uri="{BB962C8B-B14F-4D97-AF65-F5344CB8AC3E}">
        <p14:creationId xmlns:p14="http://schemas.microsoft.com/office/powerpoint/2010/main" val="2271591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hlinkClick r:id="rId2"/>
              </a:rPr>
              <a:t>Beyond Crossroads</a:t>
            </a:r>
            <a:endParaRPr lang="en-US" b="1" dirty="0"/>
          </a:p>
        </p:txBody>
      </p:sp>
      <p:sp>
        <p:nvSpPr>
          <p:cNvPr id="3" name="TextBox 2"/>
          <p:cNvSpPr txBox="1"/>
          <p:nvPr/>
        </p:nvSpPr>
        <p:spPr>
          <a:xfrm>
            <a:off x="537409" y="1295399"/>
            <a:ext cx="6934200" cy="4893647"/>
          </a:xfrm>
          <a:prstGeom prst="rect">
            <a:avLst/>
          </a:prstGeom>
          <a:noFill/>
        </p:spPr>
        <p:txBody>
          <a:bodyPr wrap="square" rtlCol="0">
            <a:spAutoFit/>
          </a:bodyPr>
          <a:lstStyle/>
          <a:p>
            <a:r>
              <a:rPr lang="en-US" i="1" dirty="0" smtClean="0"/>
              <a:t>	Beyond Crossroads</a:t>
            </a:r>
            <a:r>
              <a:rPr lang="en-US" dirty="0" smtClean="0"/>
              <a:t> extends the three sets of standards from </a:t>
            </a:r>
            <a:r>
              <a:rPr lang="en-US" i="1" dirty="0" smtClean="0">
                <a:hlinkClick r:id="rId3"/>
              </a:rPr>
              <a:t>Crossroads in Mathematics</a:t>
            </a:r>
            <a:r>
              <a:rPr lang="en-US" dirty="0" smtClean="0"/>
              <a:t> with an additional set of standards called Implementation Standards.  The content of each of the following chapters focuses on one Implementation Standard.</a:t>
            </a:r>
          </a:p>
          <a:p>
            <a:r>
              <a:rPr lang="en-US" dirty="0" smtClean="0"/>
              <a:t/>
            </a:r>
            <a:br>
              <a:rPr lang="en-US" dirty="0" smtClean="0"/>
            </a:br>
            <a:endParaRPr lang="en-US" dirty="0"/>
          </a:p>
          <a:p>
            <a:pPr marL="742950" lvl="1" indent="-285750">
              <a:buFont typeface="Arial" pitchFamily="34" charset="0"/>
              <a:buChar char="•"/>
            </a:pPr>
            <a:r>
              <a:rPr lang="en-US" sz="2400" dirty="0" smtClean="0"/>
              <a:t>Student Learning and the </a:t>
            </a:r>
            <a:br>
              <a:rPr lang="en-US" sz="2400" dirty="0" smtClean="0"/>
            </a:br>
            <a:r>
              <a:rPr lang="en-US" sz="2400" dirty="0" smtClean="0"/>
              <a:t>Learning Environment </a:t>
            </a:r>
          </a:p>
          <a:p>
            <a:pPr marL="742950" lvl="1" indent="-285750">
              <a:buFont typeface="Arial" pitchFamily="34" charset="0"/>
              <a:buChar char="•"/>
            </a:pPr>
            <a:r>
              <a:rPr lang="en-US" sz="2400" dirty="0" smtClean="0"/>
              <a:t>Assessment of Student Learning</a:t>
            </a:r>
          </a:p>
          <a:p>
            <a:pPr marL="742950" lvl="1" indent="-285750">
              <a:buFont typeface="Arial" pitchFamily="34" charset="0"/>
              <a:buChar char="•"/>
            </a:pPr>
            <a:r>
              <a:rPr lang="en-US" sz="2400" dirty="0" smtClean="0"/>
              <a:t>Curriculum and Program </a:t>
            </a:r>
            <a:br>
              <a:rPr lang="en-US" sz="2400" dirty="0" smtClean="0"/>
            </a:br>
            <a:r>
              <a:rPr lang="en-US" sz="2400" dirty="0" smtClean="0"/>
              <a:t>Development</a:t>
            </a:r>
          </a:p>
          <a:p>
            <a:pPr marL="742950" lvl="1" indent="-285750">
              <a:buFont typeface="Arial" pitchFamily="34" charset="0"/>
              <a:buChar char="•"/>
            </a:pPr>
            <a:r>
              <a:rPr lang="en-US" sz="2400" dirty="0" smtClean="0"/>
              <a:t>Instruction</a:t>
            </a:r>
          </a:p>
          <a:p>
            <a:pPr marL="742950" lvl="1" indent="-285750">
              <a:buFont typeface="Arial" pitchFamily="34" charset="0"/>
              <a:buChar char="•"/>
            </a:pPr>
            <a:r>
              <a:rPr lang="en-US" sz="2400" dirty="0" smtClean="0"/>
              <a:t>Professionalism</a:t>
            </a:r>
          </a:p>
          <a:p>
            <a:pPr marL="742950" lvl="1" indent="-285750">
              <a:buFont typeface="Arial" pitchFamily="34" charset="0"/>
              <a:buChar char="•"/>
            </a:pPr>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358027"/>
            <a:ext cx="2841311" cy="3867114"/>
          </a:xfrm>
          <a:prstGeom prst="rect">
            <a:avLst/>
          </a:prstGeom>
        </p:spPr>
      </p:pic>
    </p:spTree>
    <p:extLst>
      <p:ext uri="{BB962C8B-B14F-4D97-AF65-F5344CB8AC3E}">
        <p14:creationId xmlns:p14="http://schemas.microsoft.com/office/powerpoint/2010/main" val="3546742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527050"/>
            <a:ext cx="6134100" cy="5803900"/>
          </a:xfrm>
          <a:prstGeom prst="rect">
            <a:avLst/>
          </a:prstGeom>
        </p:spPr>
      </p:pic>
    </p:spTree>
    <p:extLst>
      <p:ext uri="{BB962C8B-B14F-4D97-AF65-F5344CB8AC3E}">
        <p14:creationId xmlns:p14="http://schemas.microsoft.com/office/powerpoint/2010/main" val="1837123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smtClean="0"/>
              <a:t>Student Learning and the Learning Environment</a:t>
            </a:r>
            <a:br>
              <a:rPr lang="en-US" b="1" dirty="0" smtClean="0"/>
            </a:br>
            <a:endParaRPr lang="en-US" dirty="0"/>
          </a:p>
        </p:txBody>
      </p:sp>
      <p:sp>
        <p:nvSpPr>
          <p:cNvPr id="3" name="TextBox 2"/>
          <p:cNvSpPr txBox="1"/>
          <p:nvPr/>
        </p:nvSpPr>
        <p:spPr>
          <a:xfrm>
            <a:off x="762000" y="1452751"/>
            <a:ext cx="7696200" cy="800219"/>
          </a:xfrm>
          <a:prstGeom prst="rect">
            <a:avLst/>
          </a:prstGeom>
          <a:noFill/>
        </p:spPr>
        <p:txBody>
          <a:bodyPr wrap="square" rtlCol="0">
            <a:spAutoFit/>
          </a:bodyPr>
          <a:lstStyle/>
          <a:p>
            <a:r>
              <a:rPr lang="en-US" sz="2800" b="1" dirty="0" smtClean="0"/>
              <a:t>Initial Placement into the Mathematics Curriculum</a:t>
            </a:r>
          </a:p>
          <a:p>
            <a:endParaRPr lang="en-US" dirty="0"/>
          </a:p>
        </p:txBody>
      </p:sp>
      <p:sp>
        <p:nvSpPr>
          <p:cNvPr id="4" name="TextBox 3"/>
          <p:cNvSpPr txBox="1"/>
          <p:nvPr/>
        </p:nvSpPr>
        <p:spPr>
          <a:xfrm>
            <a:off x="1066800" y="2057400"/>
            <a:ext cx="6858000" cy="4524315"/>
          </a:xfrm>
          <a:prstGeom prst="rect">
            <a:avLst/>
          </a:prstGeom>
          <a:noFill/>
        </p:spPr>
        <p:txBody>
          <a:bodyPr wrap="square" rtlCol="0">
            <a:spAutoFit/>
          </a:bodyPr>
          <a:lstStyle/>
          <a:p>
            <a:r>
              <a:rPr lang="en-US" b="1" i="1" dirty="0" smtClean="0"/>
              <a:t>Students will be expected to</a:t>
            </a:r>
            <a:r>
              <a:rPr lang="en-US" dirty="0" smtClean="0"/>
              <a:t>:</a:t>
            </a:r>
          </a:p>
          <a:p>
            <a:pPr marL="742950" lvl="1" indent="-285750">
              <a:buFont typeface="Arial" pitchFamily="34" charset="0"/>
              <a:buChar char="•"/>
            </a:pPr>
            <a:r>
              <a:rPr lang="en-US" dirty="0" smtClean="0"/>
              <a:t>prepare to take a placement test by reviewing test preparation materials supplied by the college</a:t>
            </a:r>
          </a:p>
          <a:p>
            <a:pPr marL="742950" lvl="1" indent="-285750">
              <a:buFont typeface="Arial" pitchFamily="34" charset="0"/>
              <a:buChar char="•"/>
            </a:pPr>
            <a:r>
              <a:rPr lang="en-US" dirty="0" smtClean="0"/>
              <a:t>be aware of the implications of placement results.</a:t>
            </a:r>
          </a:p>
          <a:p>
            <a:endParaRPr lang="en-US" dirty="0" smtClean="0"/>
          </a:p>
          <a:p>
            <a:r>
              <a:rPr lang="en-US" dirty="0" smtClean="0"/>
              <a:t>Departmental/Institutional actions:</a:t>
            </a:r>
          </a:p>
          <a:p>
            <a:pPr marL="742950" lvl="1" indent="-285750">
              <a:buFont typeface="Arial" pitchFamily="34" charset="0"/>
              <a:buChar char="•"/>
            </a:pPr>
            <a:r>
              <a:rPr lang="en-US" dirty="0" smtClean="0"/>
              <a:t>assure that mathematics faculty are involved in the design of mathematics placement measures</a:t>
            </a:r>
          </a:p>
          <a:p>
            <a:pPr marL="742950" lvl="1" indent="-285750">
              <a:buFont typeface="Arial" pitchFamily="34" charset="0"/>
              <a:buChar char="•"/>
            </a:pPr>
            <a:r>
              <a:rPr lang="en-US" dirty="0" smtClean="0"/>
              <a:t>use multiple measures for initial placement of students into mathematics courses</a:t>
            </a:r>
          </a:p>
          <a:p>
            <a:pPr marL="742950" lvl="1" indent="-285750">
              <a:buFont typeface="Arial" pitchFamily="34" charset="0"/>
              <a:buChar char="•"/>
            </a:pPr>
            <a:r>
              <a:rPr lang="en-US" dirty="0" smtClean="0"/>
              <a:t>periodically determine the effectiveness of mathematics placement tests with an empirical study of cut-off scores and student success</a:t>
            </a:r>
          </a:p>
          <a:p>
            <a:pPr marL="742950" lvl="1" indent="-285750">
              <a:buFont typeface="Arial" pitchFamily="34" charset="0"/>
              <a:buChar char="•"/>
            </a:pPr>
            <a:r>
              <a:rPr lang="en-US" dirty="0" smtClean="0"/>
              <a:t>place students into the most advanced course appropriate for their program for which they have prerequisite skills.</a:t>
            </a:r>
          </a:p>
          <a:p>
            <a:endParaRPr lang="en-US" dirty="0"/>
          </a:p>
        </p:txBody>
      </p:sp>
    </p:spTree>
    <p:extLst>
      <p:ext uri="{BB962C8B-B14F-4D97-AF65-F5344CB8AC3E}">
        <p14:creationId xmlns:p14="http://schemas.microsoft.com/office/powerpoint/2010/main" val="2473041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3876674"/>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Mathematics Standards</a:t>
            </a:r>
            <a:endParaRPr lang="en-US" dirty="0"/>
          </a:p>
        </p:txBody>
      </p:sp>
      <p:sp>
        <p:nvSpPr>
          <p:cNvPr id="3" name="TextBox 2"/>
          <p:cNvSpPr txBox="1"/>
          <p:nvPr/>
        </p:nvSpPr>
        <p:spPr>
          <a:xfrm>
            <a:off x="914400" y="1828800"/>
            <a:ext cx="7543800" cy="1477328"/>
          </a:xfrm>
          <a:prstGeom prst="rect">
            <a:avLst/>
          </a:prstGeom>
          <a:noFill/>
        </p:spPr>
        <p:txBody>
          <a:bodyPr wrap="square" rtlCol="0">
            <a:spAutoFit/>
          </a:bodyPr>
          <a:lstStyle/>
          <a:p>
            <a:pPr marL="285750" indent="-285750">
              <a:buFont typeface="Arial" pitchFamily="34" charset="0"/>
              <a:buChar char="•"/>
            </a:pPr>
            <a:r>
              <a:rPr lang="en-US" dirty="0" smtClean="0">
                <a:hlinkClick r:id="rId3"/>
              </a:rPr>
              <a:t>NCTM Standards </a:t>
            </a:r>
            <a:r>
              <a:rPr lang="en-US" dirty="0" smtClean="0"/>
              <a:t/>
            </a:r>
            <a:br>
              <a:rPr lang="en-US" dirty="0" smtClean="0"/>
            </a:br>
            <a:endParaRPr lang="en-US" dirty="0" smtClean="0"/>
          </a:p>
          <a:p>
            <a:pPr marL="285750" indent="-285750">
              <a:buFont typeface="Arial" pitchFamily="34" charset="0"/>
              <a:buChar char="•"/>
            </a:pPr>
            <a:r>
              <a:rPr lang="en-US" dirty="0" smtClean="0"/>
              <a:t>AMTYC  </a:t>
            </a:r>
            <a:r>
              <a:rPr lang="en-US" dirty="0" smtClean="0">
                <a:hlinkClick r:id="rId4"/>
              </a:rPr>
              <a:t>Crossroads</a:t>
            </a:r>
            <a:r>
              <a:rPr lang="en-US" dirty="0" smtClean="0"/>
              <a:t/>
            </a:r>
            <a:br>
              <a:rPr lang="en-US" dirty="0" smtClean="0"/>
            </a:br>
            <a:endParaRPr lang="en-US" dirty="0" smtClean="0"/>
          </a:p>
          <a:p>
            <a:pPr marL="285750" indent="-285750">
              <a:buFont typeface="Arial" pitchFamily="34" charset="0"/>
              <a:buChar char="•"/>
            </a:pPr>
            <a:r>
              <a:rPr lang="en-US" dirty="0" smtClean="0">
                <a:hlinkClick r:id="rId5"/>
              </a:rPr>
              <a:t>Beyond Crossroads </a:t>
            </a:r>
            <a:r>
              <a:rPr lang="en-US" dirty="0" smtClean="0"/>
              <a:t>Shaping the Vision </a:t>
            </a: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6571" y="1219200"/>
            <a:ext cx="2544358" cy="2552700"/>
          </a:xfrm>
          <a:prstGeom prst="rect">
            <a:avLst/>
          </a:prstGeom>
        </p:spPr>
      </p:pic>
      <p:pic>
        <p:nvPicPr>
          <p:cNvPr id="133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667124"/>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2267" y="3771900"/>
            <a:ext cx="1733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8307" y="4093494"/>
            <a:ext cx="20669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53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Learning Styles</a:t>
            </a:r>
            <a:endParaRPr lang="en-US" dirty="0"/>
          </a:p>
        </p:txBody>
      </p:sp>
      <p:sp>
        <p:nvSpPr>
          <p:cNvPr id="4" name="TextBox 3"/>
          <p:cNvSpPr txBox="1"/>
          <p:nvPr/>
        </p:nvSpPr>
        <p:spPr>
          <a:xfrm>
            <a:off x="914400" y="1447800"/>
            <a:ext cx="7772400" cy="5078313"/>
          </a:xfrm>
          <a:prstGeom prst="rect">
            <a:avLst/>
          </a:prstGeom>
          <a:noFill/>
        </p:spPr>
        <p:txBody>
          <a:bodyPr wrap="square" rtlCol="0">
            <a:spAutoFit/>
          </a:bodyPr>
          <a:lstStyle/>
          <a:p>
            <a:r>
              <a:rPr lang="en-US" dirty="0" smtClean="0"/>
              <a:t>	In general, learning styles can be categorized according to different personality or cognitive trait characteristics.  There are three sensory types of learning styles: auditory (hearing), tactile (doing), and visual (seeing).  Other learning styles are extensions of these three basic styles.  Most mathematics instructors are visual, abstract, and individual learners.  Learning styles for developmental mathematics students are visual, tactile concrete, auditory, and social. (</a:t>
            </a:r>
            <a:r>
              <a:rPr lang="en-US" b="1" dirty="0" smtClean="0">
                <a:hlinkClick r:id="rId2"/>
              </a:rPr>
              <a:t>12</a:t>
            </a:r>
            <a:r>
              <a:rPr lang="en-US" dirty="0" smtClean="0"/>
              <a:t>)  Students may exhibit all or many of the characteristics at any one time.   Preferences for one style or another may be strong, moderate, or mild. </a:t>
            </a:r>
            <a:br>
              <a:rPr lang="en-US" dirty="0" smtClean="0"/>
            </a:br>
            <a:endParaRPr lang="en-US" dirty="0" smtClean="0"/>
          </a:p>
          <a:p>
            <a:r>
              <a:rPr lang="en-US" dirty="0" smtClean="0"/>
              <a:t>	An individual’s learning style can be identified using available instruments.  Some students have a different learning style for mathematics than for other academic subjects, such as English or history.  Therefore, to identify a student’s mathematics learning style, it is important to identify and use an inventory specifically designed for mathematics.(</a:t>
            </a:r>
            <a:r>
              <a:rPr lang="en-US" b="1" dirty="0" smtClean="0">
                <a:hlinkClick r:id="rId2"/>
              </a:rPr>
              <a:t>13</a:t>
            </a:r>
            <a:r>
              <a:rPr lang="en-US" dirty="0" smtClean="0"/>
              <a:t>)  Once a mathematics learning style has been identified, faculty can help students employ one or more of the following strategies outlined in Table 3 to maximize their learning of mathematics.</a:t>
            </a:r>
          </a:p>
          <a:p>
            <a:endParaRPr lang="en-US" dirty="0"/>
          </a:p>
        </p:txBody>
      </p:sp>
    </p:spTree>
    <p:extLst>
      <p:ext uri="{BB962C8B-B14F-4D97-AF65-F5344CB8AC3E}">
        <p14:creationId xmlns:p14="http://schemas.microsoft.com/office/powerpoint/2010/main" val="306348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88125223"/>
              </p:ext>
            </p:extLst>
          </p:nvPr>
        </p:nvGraphicFramePr>
        <p:xfrm>
          <a:off x="228600" y="24063"/>
          <a:ext cx="8706853" cy="6344920"/>
        </p:xfrm>
        <a:graphic>
          <a:graphicData uri="http://schemas.openxmlformats.org/drawingml/2006/table">
            <a:tbl>
              <a:tblPr firstRow="1" bandRow="1">
                <a:tableStyleId>{5C22544A-7EE6-4342-B048-85BDC9FD1C3A}</a:tableStyleId>
              </a:tblPr>
              <a:tblGrid>
                <a:gridCol w="1766437"/>
                <a:gridCol w="3240003"/>
                <a:gridCol w="3700413"/>
              </a:tblGrid>
              <a:tr h="370840">
                <a:tc gridSpan="3">
                  <a:txBody>
                    <a:bodyPr/>
                    <a:lstStyle/>
                    <a:p>
                      <a:pPr algn="ctr"/>
                      <a:r>
                        <a:rPr lang="en-US" sz="2800" b="1" dirty="0" smtClean="0">
                          <a:solidFill>
                            <a:srgbClr val="FFC000"/>
                          </a:solidFill>
                        </a:rPr>
                        <a:t>Selected Learning Styles Characteristics and Strategies for Students</a:t>
                      </a:r>
                      <a:endParaRPr lang="en-US" sz="2800" dirty="0">
                        <a:solidFill>
                          <a:srgbClr val="FFC000"/>
                        </a:solidFill>
                      </a:endParaRPr>
                    </a:p>
                  </a:txBody>
                  <a:tcPr/>
                </a:tc>
                <a:tc hMerge="1">
                  <a:txBody>
                    <a:bodyPr/>
                    <a:lstStyle/>
                    <a:p>
                      <a:endParaRPr lang="en-US" dirty="0"/>
                    </a:p>
                  </a:txBody>
                  <a:tcPr/>
                </a:tc>
                <a:tc hMerge="1">
                  <a:txBody>
                    <a:bodyPr/>
                    <a:lstStyle/>
                    <a:p>
                      <a:endParaRPr lang="en-US" dirty="0"/>
                    </a:p>
                  </a:txBody>
                  <a:tcPr/>
                </a:tc>
              </a:tr>
              <a:tr h="370840">
                <a:tc gridSpan="2">
                  <a:txBody>
                    <a:bodyPr/>
                    <a:lstStyle/>
                    <a:p>
                      <a:r>
                        <a:rPr lang="en-US" dirty="0" smtClean="0"/>
                        <a:t>Learning Style Characteristics: </a:t>
                      </a:r>
                      <a:endParaRPr lang="en-US" dirty="0"/>
                    </a:p>
                  </a:txBody>
                  <a:tcPr/>
                </a:tc>
                <a:tc hMerge="1">
                  <a:txBody>
                    <a:bodyPr/>
                    <a:lstStyle/>
                    <a:p>
                      <a:endParaRPr lang="en-US" dirty="0"/>
                    </a:p>
                  </a:txBody>
                  <a:tcPr/>
                </a:tc>
                <a:tc>
                  <a:txBody>
                    <a:bodyPr/>
                    <a:lstStyle/>
                    <a:p>
                      <a:r>
                        <a:rPr lang="en-US" b="1" dirty="0" smtClean="0"/>
                        <a:t>Strategies for Students</a:t>
                      </a:r>
                      <a:r>
                        <a:rPr lang="en-US" dirty="0" smtClean="0"/>
                        <a:t>:</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Active/Tactile/</a:t>
                      </a:r>
                      <a:br>
                        <a:rPr lang="en-US" b="1" dirty="0" smtClean="0"/>
                      </a:br>
                      <a:r>
                        <a:rPr lang="en-US" b="1" dirty="0" smtClean="0"/>
                        <a:t>Concrete</a:t>
                      </a:r>
                      <a:endParaRPr lang="en-US" dirty="0" smtClean="0"/>
                    </a:p>
                  </a:txBody>
                  <a:tcPr/>
                </a:tc>
                <a:tc>
                  <a:txBody>
                    <a:bodyPr/>
                    <a:lstStyle/>
                    <a:p>
                      <a:r>
                        <a:rPr lang="en-US" dirty="0" smtClean="0"/>
                        <a:t>Retains and understands information as a result of doing something manual or involving the sense of touch</a:t>
                      </a:r>
                      <a:endParaRPr lang="en-US" dirty="0"/>
                    </a:p>
                  </a:txBody>
                  <a:tcPr/>
                </a:tc>
                <a:tc>
                  <a:txBody>
                    <a:bodyPr/>
                    <a:lstStyle/>
                    <a:p>
                      <a:pPr marL="285750" indent="-285750">
                        <a:buFont typeface="Arial" pitchFamily="34" charset="0"/>
                        <a:buChar char="•"/>
                      </a:pPr>
                      <a:r>
                        <a:rPr lang="en-US" dirty="0" smtClean="0"/>
                        <a:t>Use mathematics </a:t>
                      </a:r>
                      <a:r>
                        <a:rPr lang="en-US" dirty="0" err="1" smtClean="0"/>
                        <a:t>manipulatives</a:t>
                      </a:r>
                      <a:r>
                        <a:rPr lang="en-US" dirty="0" smtClean="0"/>
                        <a:t> as a concrete demonstration to make sense of a problem situation</a:t>
                      </a:r>
                    </a:p>
                    <a:p>
                      <a:pPr marL="285750" indent="-285750">
                        <a:buFont typeface="Arial" pitchFamily="34" charset="0"/>
                        <a:buChar char="•"/>
                      </a:pPr>
                      <a:r>
                        <a:rPr lang="en-US" dirty="0" smtClean="0"/>
                        <a:t>Draw a picture, make a table, build a physical model of a problem</a:t>
                      </a:r>
                    </a:p>
                    <a:p>
                      <a:pPr marL="285750" indent="-285750">
                        <a:buFont typeface="Arial" pitchFamily="34" charset="0"/>
                        <a:buChar char="•"/>
                      </a:pPr>
                      <a:r>
                        <a:rPr lang="en-US" dirty="0" smtClean="0"/>
                        <a:t>Have students act out a concept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Active/</a:t>
                      </a:r>
                      <a:r>
                        <a:rPr lang="en-US" dirty="0" smtClean="0"/>
                        <a:t/>
                      </a:r>
                      <a:br>
                        <a:rPr lang="en-US" dirty="0" smtClean="0"/>
                      </a:br>
                      <a:r>
                        <a:rPr lang="en-US" b="1" dirty="0" smtClean="0"/>
                        <a:t>Social</a:t>
                      </a:r>
                      <a:endParaRPr lang="en-US" dirty="0" smtClean="0"/>
                    </a:p>
                  </a:txBody>
                  <a:tcPr/>
                </a:tc>
                <a:tc>
                  <a:txBody>
                    <a:bodyPr/>
                    <a:lstStyle/>
                    <a:p>
                      <a:r>
                        <a:rPr lang="en-US" dirty="0" smtClean="0"/>
                        <a:t>Retains and understands information as a result of discussing or explaining to others</a:t>
                      </a:r>
                      <a:endParaRPr lang="en-US" dirty="0"/>
                    </a:p>
                  </a:txBody>
                  <a:tcPr/>
                </a:tc>
                <a:tc>
                  <a:txBody>
                    <a:bodyPr/>
                    <a:lstStyle/>
                    <a:p>
                      <a:pPr marL="285750" indent="-285750">
                        <a:buFont typeface="Arial" pitchFamily="34" charset="0"/>
                        <a:buChar char="•"/>
                      </a:pPr>
                      <a:r>
                        <a:rPr lang="en-US" dirty="0" smtClean="0"/>
                        <a:t>Participate in study groups</a:t>
                      </a:r>
                    </a:p>
                    <a:p>
                      <a:pPr marL="285750" indent="-285750">
                        <a:buFont typeface="Arial" pitchFamily="34" charset="0"/>
                        <a:buChar char="•"/>
                      </a:pPr>
                      <a:r>
                        <a:rPr lang="en-US" dirty="0" smtClean="0"/>
                        <a:t>Discuss concepts with the instructor and other students</a:t>
                      </a:r>
                    </a:p>
                  </a:txBody>
                  <a:tcPr/>
                </a:tc>
              </a:tr>
              <a:tr h="370840">
                <a:tc>
                  <a:txBody>
                    <a:bodyPr/>
                    <a:lstStyle/>
                    <a:p>
                      <a:r>
                        <a:rPr lang="en-US" b="1" dirty="0" smtClean="0"/>
                        <a:t>Analytic</a:t>
                      </a:r>
                      <a:endParaRPr lang="en-US" dirty="0"/>
                    </a:p>
                  </a:txBody>
                  <a:tcPr/>
                </a:tc>
                <a:tc>
                  <a:txBody>
                    <a:bodyPr/>
                    <a:lstStyle/>
                    <a:p>
                      <a:r>
                        <a:rPr lang="en-US" dirty="0" smtClean="0"/>
                        <a:t>Learns concepts and rules from experts</a:t>
                      </a:r>
                      <a:endParaRPr lang="en-US" dirty="0"/>
                    </a:p>
                  </a:txBody>
                  <a:tcPr/>
                </a:tc>
                <a:tc>
                  <a:txBody>
                    <a:bodyPr/>
                    <a:lstStyle/>
                    <a:p>
                      <a:pPr marL="285750" indent="-285750">
                        <a:buFont typeface="Arial" pitchFamily="34" charset="0"/>
                        <a:buChar char="•"/>
                      </a:pPr>
                      <a:r>
                        <a:rPr lang="en-US" dirty="0" smtClean="0"/>
                        <a:t>Listen to lectures</a:t>
                      </a:r>
                    </a:p>
                    <a:p>
                      <a:pPr marL="285750" indent="-285750">
                        <a:buFont typeface="Arial" pitchFamily="34" charset="0"/>
                        <a:buChar char="•"/>
                      </a:pPr>
                      <a:r>
                        <a:rPr lang="en-US" dirty="0" smtClean="0"/>
                        <a:t>Watch a demonstration</a:t>
                      </a:r>
                    </a:p>
                  </a:txBody>
                  <a:tcPr/>
                </a:tc>
              </a:tr>
              <a:tr h="370840">
                <a:tc>
                  <a:txBody>
                    <a:bodyPr/>
                    <a:lstStyle/>
                    <a:p>
                      <a:r>
                        <a:rPr lang="en-US" b="1" dirty="0" smtClean="0"/>
                        <a:t>Dynamic</a:t>
                      </a:r>
                      <a:endParaRPr lang="en-US" dirty="0"/>
                    </a:p>
                  </a:txBody>
                  <a:tcPr/>
                </a:tc>
                <a:tc>
                  <a:txBody>
                    <a:bodyPr/>
                    <a:lstStyle/>
                    <a:p>
                      <a:r>
                        <a:rPr lang="en-US" dirty="0" smtClean="0"/>
                        <a:t>Learns by exploring and looking for other possibilities for solving problems</a:t>
                      </a:r>
                      <a:endParaRPr lang="en-US" dirty="0"/>
                    </a:p>
                  </a:txBody>
                  <a:tcPr/>
                </a:tc>
                <a:tc>
                  <a:txBody>
                    <a:bodyPr/>
                    <a:lstStyle/>
                    <a:p>
                      <a:pPr marL="285750" indent="-285750">
                        <a:buFont typeface="Arial" pitchFamily="34" charset="0"/>
                        <a:buChar char="•"/>
                      </a:pPr>
                      <a:r>
                        <a:rPr lang="en-US" dirty="0" smtClean="0"/>
                        <a:t>Create and complete mathematics projects</a:t>
                      </a:r>
                    </a:p>
                    <a:p>
                      <a:pPr marL="285750" indent="-285750">
                        <a:buFont typeface="Arial" pitchFamily="34" charset="0"/>
                        <a:buChar char="•"/>
                      </a:pPr>
                      <a:r>
                        <a:rPr lang="en-US" dirty="0" smtClean="0"/>
                        <a:t>Use trial and error to find mathematics patterns</a:t>
                      </a:r>
                    </a:p>
                  </a:txBody>
                  <a:tcPr/>
                </a:tc>
              </a:tr>
            </a:tbl>
          </a:graphicData>
        </a:graphic>
      </p:graphicFrame>
    </p:spTree>
    <p:extLst>
      <p:ext uri="{BB962C8B-B14F-4D97-AF65-F5344CB8AC3E}">
        <p14:creationId xmlns:p14="http://schemas.microsoft.com/office/powerpoint/2010/main" val="2782460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13712029"/>
              </p:ext>
            </p:extLst>
          </p:nvPr>
        </p:nvGraphicFramePr>
        <p:xfrm>
          <a:off x="228600" y="24063"/>
          <a:ext cx="8706853" cy="5674360"/>
        </p:xfrm>
        <a:graphic>
          <a:graphicData uri="http://schemas.openxmlformats.org/drawingml/2006/table">
            <a:tbl>
              <a:tblPr firstRow="1" bandRow="1">
                <a:tableStyleId>{5C22544A-7EE6-4342-B048-85BDC9FD1C3A}</a:tableStyleId>
              </a:tblPr>
              <a:tblGrid>
                <a:gridCol w="1766437"/>
                <a:gridCol w="3240003"/>
                <a:gridCol w="3700413"/>
              </a:tblGrid>
              <a:tr h="370840">
                <a:tc gridSpan="2">
                  <a:txBody>
                    <a:bodyPr/>
                    <a:lstStyle/>
                    <a:p>
                      <a:r>
                        <a:rPr lang="en-US" dirty="0" smtClean="0"/>
                        <a:t>Learning Style Characteristics: </a:t>
                      </a:r>
                      <a:endParaRPr lang="en-US" dirty="0"/>
                    </a:p>
                  </a:txBody>
                  <a:tcPr/>
                </a:tc>
                <a:tc hMerge="1">
                  <a:txBody>
                    <a:bodyPr/>
                    <a:lstStyle/>
                    <a:p>
                      <a:endParaRPr lang="en-US" dirty="0"/>
                    </a:p>
                  </a:txBody>
                  <a:tcPr/>
                </a:tc>
                <a:tc>
                  <a:txBody>
                    <a:bodyPr/>
                    <a:lstStyle/>
                    <a:p>
                      <a:r>
                        <a:rPr lang="en-US" b="1" dirty="0" smtClean="0"/>
                        <a:t>Strategies for Students</a:t>
                      </a:r>
                      <a:r>
                        <a:rPr lang="en-US" dirty="0" smtClean="0"/>
                        <a:t>:</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Global</a:t>
                      </a:r>
                      <a:endParaRPr lang="en-US" dirty="0" smtClean="0"/>
                    </a:p>
                  </a:txBody>
                  <a:tcPr/>
                </a:tc>
                <a:tc>
                  <a:txBody>
                    <a:bodyPr/>
                    <a:lstStyle/>
                    <a:p>
                      <a:r>
                        <a:rPr lang="en-US" dirty="0" smtClean="0"/>
                        <a:t>Learns in large jumps, absorbs material randomly, is able to solve complex problems quickly and in novel ways</a:t>
                      </a:r>
                      <a:endParaRPr lang="en-US" dirty="0"/>
                    </a:p>
                  </a:txBody>
                  <a:tcPr/>
                </a:tc>
                <a:tc>
                  <a:txBody>
                    <a:bodyPr/>
                    <a:lstStyle/>
                    <a:p>
                      <a:pPr marL="285750" indent="-285750">
                        <a:buFont typeface="Arial" pitchFamily="34" charset="0"/>
                        <a:buChar char="•"/>
                      </a:pPr>
                      <a:r>
                        <a:rPr lang="en-US" dirty="0" smtClean="0"/>
                        <a:t>Relate new mathematics topics to previous knowledge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Innovative</a:t>
                      </a:r>
                      <a:endParaRPr lang="en-US" dirty="0" smtClean="0"/>
                    </a:p>
                  </a:txBody>
                  <a:tcPr/>
                </a:tc>
                <a:tc>
                  <a:txBody>
                    <a:bodyPr/>
                    <a:lstStyle/>
                    <a:p>
                      <a:r>
                        <a:rPr lang="en-US" dirty="0" smtClean="0"/>
                        <a:t>Learns mathematics by personally relating mathematics to </a:t>
                      </a:r>
                      <a:r>
                        <a:rPr lang="en-US" dirty="0" err="1" smtClean="0"/>
                        <a:t>hisself</a:t>
                      </a:r>
                      <a:r>
                        <a:rPr lang="en-US" dirty="0" smtClean="0"/>
                        <a:t>/herself using feelings</a:t>
                      </a:r>
                      <a:endParaRPr lang="en-US" dirty="0"/>
                    </a:p>
                  </a:txBody>
                  <a:tcPr/>
                </a:tc>
                <a:tc>
                  <a:txBody>
                    <a:bodyPr/>
                    <a:lstStyle/>
                    <a:p>
                      <a:pPr marL="285750" indent="-285750">
                        <a:buFont typeface="Arial" pitchFamily="34" charset="0"/>
                        <a:buChar char="•"/>
                      </a:pPr>
                      <a:r>
                        <a:rPr lang="en-US" dirty="0" smtClean="0"/>
                        <a:t>Discuss mathematics ideas with others</a:t>
                      </a:r>
                    </a:p>
                    <a:p>
                      <a:pPr marL="285750" indent="-285750">
                        <a:buFont typeface="Arial" pitchFamily="34" charset="0"/>
                        <a:buChar char="•"/>
                      </a:pPr>
                      <a:r>
                        <a:rPr lang="en-US" dirty="0" smtClean="0"/>
                        <a:t>Look for personal meaning in mathematics</a:t>
                      </a:r>
                      <a:endParaRPr lang="en-US" dirty="0"/>
                    </a:p>
                  </a:txBody>
                  <a:tcPr/>
                </a:tc>
              </a:tr>
              <a:tr h="370840">
                <a:tc>
                  <a:txBody>
                    <a:bodyPr/>
                    <a:lstStyle/>
                    <a:p>
                      <a:r>
                        <a:rPr lang="en-US" b="1" dirty="0" smtClean="0"/>
                        <a:t>Intuitive</a:t>
                      </a:r>
                      <a:endParaRPr lang="en-US" dirty="0"/>
                    </a:p>
                  </a:txBody>
                  <a:tcPr/>
                </a:tc>
                <a:tc>
                  <a:txBody>
                    <a:bodyPr/>
                    <a:lstStyle/>
                    <a:p>
                      <a:r>
                        <a:rPr lang="en-US" dirty="0" smtClean="0"/>
                        <a:t>Discovers possibilities and relationships, is comfortable with abstractions and mathematical formulations, dislikes memorization and routine calculations</a:t>
                      </a:r>
                      <a:endParaRPr lang="en-US" dirty="0"/>
                    </a:p>
                  </a:txBody>
                  <a:tcPr/>
                </a:tc>
                <a:tc>
                  <a:txBody>
                    <a:bodyPr/>
                    <a:lstStyle/>
                    <a:p>
                      <a:pPr marL="285750" indent="-285750">
                        <a:buFont typeface="Arial" pitchFamily="34" charset="0"/>
                        <a:buChar char="•"/>
                      </a:pPr>
                      <a:r>
                        <a:rPr lang="en-US" dirty="0" smtClean="0"/>
                        <a:t>Seek interpretations and theories that provide proofs for theorems or formulas</a:t>
                      </a:r>
                    </a:p>
                  </a:txBody>
                  <a:tcPr/>
                </a:tc>
              </a:tr>
              <a:tr h="370840">
                <a:tc>
                  <a:txBody>
                    <a:bodyPr/>
                    <a:lstStyle/>
                    <a:p>
                      <a:r>
                        <a:rPr lang="en-US" b="1" dirty="0" smtClean="0"/>
                        <a:t>Reflective</a:t>
                      </a:r>
                      <a:endParaRPr lang="en-US" dirty="0"/>
                    </a:p>
                  </a:txBody>
                  <a:tcPr/>
                </a:tc>
                <a:tc>
                  <a:txBody>
                    <a:bodyPr/>
                    <a:lstStyle/>
                    <a:p>
                      <a:r>
                        <a:rPr lang="en-US" dirty="0" smtClean="0"/>
                        <a:t>Thinks about information quietly first and prefers to work alone</a:t>
                      </a:r>
                      <a:endParaRPr lang="en-US" dirty="0"/>
                    </a:p>
                  </a:txBody>
                  <a:tcPr/>
                </a:tc>
                <a:tc>
                  <a:txBody>
                    <a:bodyPr/>
                    <a:lstStyle/>
                    <a:p>
                      <a:pPr marL="285750" indent="-285750">
                        <a:buFont typeface="Arial" pitchFamily="34" charset="0"/>
                        <a:buChar char="•"/>
                      </a:pPr>
                      <a:r>
                        <a:rPr lang="en-US" dirty="0" smtClean="0"/>
                        <a:t>Incorporate reflection time as a part of study time</a:t>
                      </a:r>
                    </a:p>
                    <a:p>
                      <a:pPr marL="285750" indent="-285750">
                        <a:buFont typeface="Arial" pitchFamily="34" charset="0"/>
                        <a:buChar char="•"/>
                      </a:pPr>
                      <a:r>
                        <a:rPr lang="en-US" dirty="0" smtClean="0"/>
                        <a:t>Practice problems using computer software</a:t>
                      </a:r>
                      <a:endParaRPr lang="en-US" dirty="0"/>
                    </a:p>
                  </a:txBody>
                  <a:tcPr/>
                </a:tc>
              </a:tr>
            </a:tbl>
          </a:graphicData>
        </a:graphic>
      </p:graphicFrame>
    </p:spTree>
    <p:extLst>
      <p:ext uri="{BB962C8B-B14F-4D97-AF65-F5344CB8AC3E}">
        <p14:creationId xmlns:p14="http://schemas.microsoft.com/office/powerpoint/2010/main" val="14206635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988716"/>
              </p:ext>
            </p:extLst>
          </p:nvPr>
        </p:nvGraphicFramePr>
        <p:xfrm>
          <a:off x="228600" y="24063"/>
          <a:ext cx="8706853" cy="6223000"/>
        </p:xfrm>
        <a:graphic>
          <a:graphicData uri="http://schemas.openxmlformats.org/drawingml/2006/table">
            <a:tbl>
              <a:tblPr firstRow="1" bandRow="1">
                <a:tableStyleId>{5C22544A-7EE6-4342-B048-85BDC9FD1C3A}</a:tableStyleId>
              </a:tblPr>
              <a:tblGrid>
                <a:gridCol w="1766437"/>
                <a:gridCol w="3240003"/>
                <a:gridCol w="3700413"/>
              </a:tblGrid>
              <a:tr h="370840">
                <a:tc gridSpan="2">
                  <a:txBody>
                    <a:bodyPr/>
                    <a:lstStyle/>
                    <a:p>
                      <a:r>
                        <a:rPr lang="en-US" dirty="0" smtClean="0"/>
                        <a:t>Learning Style Characteristics: </a:t>
                      </a:r>
                      <a:endParaRPr lang="en-US" dirty="0"/>
                    </a:p>
                  </a:txBody>
                  <a:tcPr/>
                </a:tc>
                <a:tc hMerge="1">
                  <a:txBody>
                    <a:bodyPr/>
                    <a:lstStyle/>
                    <a:p>
                      <a:endParaRPr lang="en-US" dirty="0"/>
                    </a:p>
                  </a:txBody>
                  <a:tcPr/>
                </a:tc>
                <a:tc>
                  <a:txBody>
                    <a:bodyPr/>
                    <a:lstStyle/>
                    <a:p>
                      <a:r>
                        <a:rPr lang="en-US" b="1" dirty="0" smtClean="0"/>
                        <a:t>Strategies for Students</a:t>
                      </a:r>
                      <a:r>
                        <a:rPr lang="en-US" dirty="0" smtClean="0"/>
                        <a:t>:</a:t>
                      </a:r>
                      <a:endParaRPr lang="en-US" dirty="0"/>
                    </a:p>
                  </a:txBody>
                  <a:tcPr/>
                </a:tc>
              </a:tr>
              <a:tr h="370840">
                <a:tc>
                  <a:txBody>
                    <a:bodyPr/>
                    <a:lstStyle/>
                    <a:p>
                      <a:r>
                        <a:rPr lang="en-US" b="1" dirty="0" smtClean="0"/>
                        <a:t>Sensing/</a:t>
                      </a:r>
                      <a:r>
                        <a:rPr lang="en-US" dirty="0" smtClean="0"/>
                        <a:t/>
                      </a:r>
                      <a:br>
                        <a:rPr lang="en-US" dirty="0" smtClean="0"/>
                      </a:br>
                      <a:r>
                        <a:rPr lang="en-US" b="1" dirty="0" smtClean="0"/>
                        <a:t>Common </a:t>
                      </a:r>
                      <a:r>
                        <a:rPr lang="en-US" dirty="0" smtClean="0"/>
                        <a:t/>
                      </a:r>
                      <a:br>
                        <a:rPr lang="en-US" dirty="0" smtClean="0"/>
                      </a:br>
                      <a:r>
                        <a:rPr lang="en-US" b="1" dirty="0" smtClean="0"/>
                        <a:t>Sense</a:t>
                      </a:r>
                      <a:endParaRPr lang="en-US" dirty="0"/>
                    </a:p>
                  </a:txBody>
                  <a:tcPr/>
                </a:tc>
                <a:tc>
                  <a:txBody>
                    <a:bodyPr/>
                    <a:lstStyle/>
                    <a:p>
                      <a:r>
                        <a:rPr lang="en-US" dirty="0" smtClean="0"/>
                        <a:t>Learns facts by connecting concepts to real-world situations; prefers to see the usefulness and practical application of mathematics</a:t>
                      </a:r>
                      <a:endParaRPr lang="en-US" dirty="0"/>
                    </a:p>
                  </a:txBody>
                  <a:tcPr/>
                </a:tc>
                <a:tc>
                  <a:txBody>
                    <a:bodyPr/>
                    <a:lstStyle/>
                    <a:p>
                      <a:pPr marL="285750" indent="-285750">
                        <a:buFont typeface="Arial" pitchFamily="34" charset="0"/>
                        <a:buChar char="•"/>
                      </a:pPr>
                      <a:r>
                        <a:rPr lang="en-US" dirty="0" smtClean="0"/>
                        <a:t>Consult other sources for specific real-world examples of mathematics concepts and procedures</a:t>
                      </a:r>
                    </a:p>
                    <a:p>
                      <a:pPr marL="285750" indent="-285750">
                        <a:buFont typeface="Arial" pitchFamily="34" charset="0"/>
                        <a:buChar char="•"/>
                      </a:pPr>
                      <a:r>
                        <a:rPr lang="en-US" dirty="0" smtClean="0"/>
                        <a:t>Seek hands-on learning experiences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Sequential</a:t>
                      </a:r>
                    </a:p>
                  </a:txBody>
                  <a:tcPr/>
                </a:tc>
                <a:tc>
                  <a:txBody>
                    <a:bodyPr/>
                    <a:lstStyle/>
                    <a:p>
                      <a:r>
                        <a:rPr lang="en-US" dirty="0" smtClean="0"/>
                        <a:t>Understands linear steps and follows logical paths to find solutions</a:t>
                      </a:r>
                      <a:endParaRPr lang="en-US" dirty="0"/>
                    </a:p>
                  </a:txBody>
                  <a:tcPr/>
                </a:tc>
                <a:tc>
                  <a:txBody>
                    <a:bodyPr/>
                    <a:lstStyle/>
                    <a:p>
                      <a:pPr marL="285750" indent="-285750">
                        <a:buFont typeface="Arial" pitchFamily="34" charset="0"/>
                        <a:buChar char="•"/>
                      </a:pPr>
                      <a:r>
                        <a:rPr lang="en-US" dirty="0" smtClean="0"/>
                        <a:t>Ask instructor to supply steps to solutions for problems</a:t>
                      </a:r>
                      <a:endParaRPr lang="en-US" dirty="0"/>
                    </a:p>
                  </a:txBody>
                  <a:tcPr/>
                </a:tc>
              </a:tr>
              <a:tr h="370840">
                <a:tc>
                  <a:txBody>
                    <a:bodyPr/>
                    <a:lstStyle/>
                    <a:p>
                      <a:r>
                        <a:rPr lang="en-US" b="1" dirty="0" smtClean="0"/>
                        <a:t>Verbal</a:t>
                      </a:r>
                      <a:endParaRPr lang="en-US" dirty="0"/>
                    </a:p>
                  </a:txBody>
                  <a:tcPr/>
                </a:tc>
                <a:tc>
                  <a:txBody>
                    <a:bodyPr/>
                    <a:lstStyle/>
                    <a:p>
                      <a:r>
                        <a:rPr lang="en-US" dirty="0" smtClean="0"/>
                        <a:t>Prefers written and spoken explanations</a:t>
                      </a:r>
                      <a:endParaRPr lang="en-US" dirty="0"/>
                    </a:p>
                  </a:txBody>
                  <a:tcPr/>
                </a:tc>
                <a:tc>
                  <a:txBody>
                    <a:bodyPr/>
                    <a:lstStyle/>
                    <a:p>
                      <a:pPr marL="285750" indent="-285750">
                        <a:buFont typeface="Arial" pitchFamily="34" charset="0"/>
                        <a:buChar char="•"/>
                      </a:pPr>
                      <a:r>
                        <a:rPr lang="en-US" dirty="0" smtClean="0"/>
                        <a:t>Make summaries or outlines of course material</a:t>
                      </a:r>
                    </a:p>
                    <a:p>
                      <a:pPr marL="285750" indent="-285750">
                        <a:buFont typeface="Arial" pitchFamily="34" charset="0"/>
                        <a:buChar char="•"/>
                      </a:pPr>
                      <a:r>
                        <a:rPr lang="en-US" dirty="0" smtClean="0"/>
                        <a:t>Listen to classmates’ explanations</a:t>
                      </a:r>
                    </a:p>
                    <a:p>
                      <a:pPr marL="285750" indent="-285750">
                        <a:buFont typeface="Arial" pitchFamily="34" charset="0"/>
                        <a:buChar char="•"/>
                      </a:pPr>
                      <a:r>
                        <a:rPr lang="en-US" dirty="0" smtClean="0"/>
                        <a:t>Read written explanations aloud</a:t>
                      </a:r>
                    </a:p>
                    <a:p>
                      <a:pPr marL="285750" indent="-285750">
                        <a:buFont typeface="Arial" pitchFamily="34" charset="0"/>
                        <a:buChar char="•"/>
                      </a:pPr>
                      <a:r>
                        <a:rPr lang="en-US" dirty="0" smtClean="0"/>
                        <a:t>Explain how to solve a problem to a tutor or classmate</a:t>
                      </a:r>
                      <a:endParaRPr lang="en-US" dirty="0"/>
                    </a:p>
                  </a:txBody>
                  <a:tcPr/>
                </a:tc>
              </a:tr>
              <a:tr h="370840">
                <a:tc>
                  <a:txBody>
                    <a:bodyPr/>
                    <a:lstStyle/>
                    <a:p>
                      <a:r>
                        <a:rPr lang="en-US" b="1" dirty="0" smtClean="0"/>
                        <a:t>Visual</a:t>
                      </a:r>
                      <a:endParaRPr lang="en-US" dirty="0"/>
                    </a:p>
                  </a:txBody>
                  <a:tcPr/>
                </a:tc>
                <a:tc>
                  <a:txBody>
                    <a:bodyPr/>
                    <a:lstStyle/>
                    <a:p>
                      <a:r>
                        <a:rPr lang="en-US" dirty="0" smtClean="0"/>
                        <a:t>Remembers pictures, diagrams, flow charts, formulas, and procedures</a:t>
                      </a:r>
                      <a:endParaRPr lang="en-US" dirty="0"/>
                    </a:p>
                  </a:txBody>
                  <a:tcPr/>
                </a:tc>
                <a:tc>
                  <a:txBody>
                    <a:bodyPr/>
                    <a:lstStyle/>
                    <a:p>
                      <a:pPr marL="285750" indent="-285750">
                        <a:buFont typeface="Arial" pitchFamily="34" charset="0"/>
                        <a:buChar char="•"/>
                      </a:pPr>
                      <a:r>
                        <a:rPr lang="en-US" dirty="0" smtClean="0"/>
                        <a:t>Seek diagrams, schematics, course material that can be viewed</a:t>
                      </a:r>
                    </a:p>
                    <a:p>
                      <a:pPr marL="285750" indent="-285750">
                        <a:buFont typeface="Arial" pitchFamily="34" charset="0"/>
                        <a:buChar char="•"/>
                      </a:pPr>
                      <a:r>
                        <a:rPr lang="en-US" dirty="0" smtClean="0"/>
                        <a:t>Create concept maps</a:t>
                      </a:r>
                    </a:p>
                    <a:p>
                      <a:pPr marL="285750" indent="-285750">
                        <a:buFont typeface="Arial" pitchFamily="34" charset="0"/>
                        <a:buChar char="•"/>
                      </a:pPr>
                      <a:r>
                        <a:rPr lang="en-US" dirty="0" smtClean="0"/>
                        <a:t>Color-code notes with highlighters</a:t>
                      </a:r>
                    </a:p>
                    <a:p>
                      <a:pPr marL="285750" indent="-285750">
                        <a:buFont typeface="Arial" pitchFamily="34" charset="0"/>
                        <a:buChar char="•"/>
                      </a:pPr>
                      <a:r>
                        <a:rPr lang="en-US" dirty="0" smtClean="0"/>
                        <a:t>Make flash cards with color coding</a:t>
                      </a:r>
                      <a:endParaRPr lang="en-US" dirty="0"/>
                    </a:p>
                  </a:txBody>
                  <a:tcPr/>
                </a:tc>
              </a:tr>
            </a:tbl>
          </a:graphicData>
        </a:graphic>
      </p:graphicFrame>
    </p:spTree>
    <p:extLst>
      <p:ext uri="{BB962C8B-B14F-4D97-AF65-F5344CB8AC3E}">
        <p14:creationId xmlns:p14="http://schemas.microsoft.com/office/powerpoint/2010/main" val="3901976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recommendation</a:t>
            </a:r>
            <a:endParaRPr lang="en-US" dirty="0"/>
          </a:p>
        </p:txBody>
      </p:sp>
      <p:sp>
        <p:nvSpPr>
          <p:cNvPr id="3" name="TextBox 2"/>
          <p:cNvSpPr txBox="1"/>
          <p:nvPr/>
        </p:nvSpPr>
        <p:spPr>
          <a:xfrm>
            <a:off x="533400" y="1752600"/>
            <a:ext cx="4876800" cy="3416320"/>
          </a:xfrm>
          <a:prstGeom prst="rect">
            <a:avLst/>
          </a:prstGeom>
          <a:noFill/>
        </p:spPr>
        <p:txBody>
          <a:bodyPr wrap="square" rtlCol="0">
            <a:spAutoFit/>
          </a:bodyPr>
          <a:lstStyle/>
          <a:p>
            <a:r>
              <a:rPr lang="en-US" dirty="0" smtClean="0"/>
              <a:t>Students and faculty will be aware of different learning styles and implement supportive strategies to maximize student learning in mathematics.</a:t>
            </a:r>
          </a:p>
          <a:p>
            <a:endParaRPr lang="en-US" dirty="0"/>
          </a:p>
          <a:p>
            <a:pPr marL="285750" indent="-285750">
              <a:buFont typeface="Arial" pitchFamily="34" charset="0"/>
              <a:buChar char="•"/>
            </a:pPr>
            <a:r>
              <a:rPr lang="en-US" dirty="0" smtClean="0"/>
              <a:t>understand student learning styles and become aware of one’s own learning style </a:t>
            </a:r>
          </a:p>
          <a:p>
            <a:pPr marL="285750" indent="-285750">
              <a:buFont typeface="Arial" pitchFamily="34" charset="0"/>
              <a:buChar char="•"/>
            </a:pPr>
            <a:r>
              <a:rPr lang="en-US" dirty="0" smtClean="0"/>
              <a:t>help students identify their mathematics learning style(s) </a:t>
            </a:r>
          </a:p>
          <a:p>
            <a:pPr marL="285750" indent="-285750">
              <a:buFont typeface="Arial" pitchFamily="34" charset="0"/>
              <a:buChar char="•"/>
            </a:pPr>
            <a:r>
              <a:rPr lang="en-US" dirty="0" smtClean="0"/>
              <a:t>implement multiple instructional strategies to address multiple learning styles.</a:t>
            </a:r>
          </a:p>
          <a:p>
            <a:pPr marL="742950" lvl="1" indent="-285750">
              <a:buFont typeface="Arial" pitchFamily="34" charset="0"/>
              <a:buChar char="•"/>
            </a:pPr>
            <a:endParaRPr lang="en-US" dirty="0"/>
          </a:p>
        </p:txBody>
      </p:sp>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57400"/>
            <a:ext cx="3268065" cy="264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892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Learning To Be Problem Solvers</a:t>
            </a:r>
            <a:endParaRPr lang="en-US" dirty="0"/>
          </a:p>
        </p:txBody>
      </p:sp>
      <p:sp>
        <p:nvSpPr>
          <p:cNvPr id="3" name="TextBox 2"/>
          <p:cNvSpPr txBox="1"/>
          <p:nvPr/>
        </p:nvSpPr>
        <p:spPr>
          <a:xfrm>
            <a:off x="609600" y="1981200"/>
            <a:ext cx="5236996" cy="4247317"/>
          </a:xfrm>
          <a:prstGeom prst="rect">
            <a:avLst/>
          </a:prstGeom>
          <a:noFill/>
        </p:spPr>
        <p:txBody>
          <a:bodyPr wrap="square" rtlCol="0">
            <a:spAutoFit/>
          </a:bodyPr>
          <a:lstStyle/>
          <a:p>
            <a:r>
              <a:rPr lang="en-US" b="1" i="1" dirty="0" smtClean="0"/>
              <a:t>Students will be expected to</a:t>
            </a:r>
            <a:r>
              <a:rPr lang="en-US" dirty="0" smtClean="0"/>
              <a:t>:</a:t>
            </a:r>
          </a:p>
          <a:p>
            <a:pPr marL="742950" lvl="1" indent="-285750">
              <a:buFont typeface="Arial" pitchFamily="34" charset="0"/>
              <a:buChar char="•"/>
            </a:pPr>
            <a:r>
              <a:rPr lang="en-US" dirty="0" smtClean="0"/>
              <a:t>recognize that problem solving is an essential skill to be developed or improved in any mathematics course</a:t>
            </a:r>
          </a:p>
          <a:p>
            <a:pPr marL="742950" lvl="1" indent="-285750">
              <a:buFont typeface="Arial" pitchFamily="34" charset="0"/>
              <a:buChar char="•"/>
            </a:pPr>
            <a:r>
              <a:rPr lang="en-US" dirty="0" smtClean="0"/>
              <a:t>understand and use a variety of problem-solving strategies.</a:t>
            </a:r>
          </a:p>
          <a:p>
            <a:endParaRPr lang="en-US" dirty="0" smtClean="0"/>
          </a:p>
          <a:p>
            <a:r>
              <a:rPr lang="en-US" dirty="0" smtClean="0"/>
              <a:t>Faculty actions: </a:t>
            </a:r>
          </a:p>
          <a:p>
            <a:pPr marL="742950" lvl="1" indent="-285750">
              <a:buFont typeface="Arial" pitchFamily="34" charset="0"/>
              <a:buChar char="•"/>
            </a:pPr>
            <a:r>
              <a:rPr lang="en-US" dirty="0" smtClean="0"/>
              <a:t>plan and model classroom experiences using multiple problem-solving approaches</a:t>
            </a:r>
          </a:p>
          <a:p>
            <a:pPr marL="742950" lvl="1" indent="-285750">
              <a:buFont typeface="Arial" pitchFamily="34" charset="0"/>
              <a:buChar char="•"/>
            </a:pPr>
            <a:r>
              <a:rPr lang="en-US" dirty="0" smtClean="0"/>
              <a:t>provide students with adequate time for planning, monitoring, reflecting, and understanding multiple approaches to solving problems.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38400"/>
            <a:ext cx="25050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774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433513"/>
            <a:ext cx="47625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995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700" y="482600"/>
            <a:ext cx="5054600" cy="5892800"/>
          </a:xfrm>
          <a:prstGeom prst="rect">
            <a:avLst/>
          </a:prstGeom>
        </p:spPr>
      </p:pic>
    </p:spTree>
    <p:extLst>
      <p:ext uri="{BB962C8B-B14F-4D97-AF65-F5344CB8AC3E}">
        <p14:creationId xmlns:p14="http://schemas.microsoft.com/office/powerpoint/2010/main" val="3642471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137" y="1828800"/>
            <a:ext cx="38100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smtClean="0"/>
              <a:t>Mathematics Anxiety and Other Factors That Influence Learning</a:t>
            </a:r>
            <a:endParaRPr lang="en-US" dirty="0"/>
          </a:p>
        </p:txBody>
      </p:sp>
      <p:sp>
        <p:nvSpPr>
          <p:cNvPr id="3" name="TextBox 2"/>
          <p:cNvSpPr txBox="1"/>
          <p:nvPr/>
        </p:nvSpPr>
        <p:spPr>
          <a:xfrm>
            <a:off x="838200" y="1828800"/>
            <a:ext cx="4191000" cy="3785652"/>
          </a:xfrm>
          <a:prstGeom prst="rect">
            <a:avLst/>
          </a:prstGeom>
          <a:noFill/>
        </p:spPr>
        <p:txBody>
          <a:bodyPr wrap="square" rtlCol="0">
            <a:spAutoFit/>
          </a:bodyPr>
          <a:lstStyle/>
          <a:p>
            <a:r>
              <a:rPr lang="en-US" sz="2000" dirty="0" smtClean="0"/>
              <a:t>Strategies for students to cope with mathematics anxiety can be grouped into four categories as noted in Table 4. All four categories are beneficial, but Approach Strategies have been shown to be most successful.(</a:t>
            </a:r>
            <a:r>
              <a:rPr lang="en-US" sz="2000" b="1" dirty="0" smtClean="0">
                <a:hlinkClick r:id="rId3"/>
              </a:rPr>
              <a:t>25</a:t>
            </a:r>
            <a:r>
              <a:rPr lang="en-US" sz="2000" dirty="0" smtClean="0"/>
              <a:t>) </a:t>
            </a:r>
          </a:p>
          <a:p>
            <a:endParaRPr lang="en-US" sz="2000" dirty="0"/>
          </a:p>
          <a:p>
            <a:r>
              <a:rPr lang="en-US" sz="2000" dirty="0" smtClean="0"/>
              <a:t>Faculty can assist students in overcoming and managing their anxiety by suggesting that students engage in one or more of the following actions.</a:t>
            </a:r>
            <a:endParaRPr lang="en-US" sz="2000" dirty="0"/>
          </a:p>
        </p:txBody>
      </p:sp>
    </p:spTree>
    <p:extLst>
      <p:ext uri="{BB962C8B-B14F-4D97-AF65-F5344CB8AC3E}">
        <p14:creationId xmlns:p14="http://schemas.microsoft.com/office/powerpoint/2010/main" val="11812004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28517173"/>
              </p:ext>
            </p:extLst>
          </p:nvPr>
        </p:nvGraphicFramePr>
        <p:xfrm>
          <a:off x="228600" y="228600"/>
          <a:ext cx="8686800" cy="6522720"/>
        </p:xfrm>
        <a:graphic>
          <a:graphicData uri="http://schemas.openxmlformats.org/drawingml/2006/table">
            <a:tbl>
              <a:tblPr firstRow="1" bandRow="1">
                <a:tableStyleId>{5C22544A-7EE6-4342-B048-85BDC9FD1C3A}</a:tableStyleId>
              </a:tblPr>
              <a:tblGrid>
                <a:gridCol w="1752600"/>
                <a:gridCol w="6934200"/>
              </a:tblGrid>
              <a:tr h="9144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C000"/>
                          </a:solidFill>
                        </a:rPr>
                        <a:t>Strategies for Coping With and Helping to Alleviate Mathematics Anxiety</a:t>
                      </a:r>
                    </a:p>
                  </a:txBody>
                  <a:tcPr/>
                </a:tc>
                <a:tc hMerge="1">
                  <a:txBody>
                    <a:bodyPr/>
                    <a:lstStyle/>
                    <a:p>
                      <a:endParaRPr lang="en-US" dirty="0"/>
                    </a:p>
                  </a:txBody>
                  <a:tcPr/>
                </a:tc>
              </a:tr>
              <a:tr h="370840">
                <a:tc>
                  <a:txBody>
                    <a:bodyPr/>
                    <a:lstStyle/>
                    <a:p>
                      <a:r>
                        <a:rPr lang="en-US" b="1" dirty="0" smtClean="0"/>
                        <a:t>Approach Strategies</a:t>
                      </a:r>
                      <a:r>
                        <a:rPr lang="en-US" dirty="0" smtClean="0"/>
                        <a:t> </a:t>
                      </a:r>
                      <a:br>
                        <a:rPr lang="en-US" dirty="0" smtClean="0"/>
                      </a:br>
                      <a:r>
                        <a:rPr lang="en-US" dirty="0" smtClean="0"/>
                        <a:t>involve the active learning of mathematics</a:t>
                      </a:r>
                      <a:endParaRPr lang="en-US" dirty="0"/>
                    </a:p>
                  </a:txBody>
                  <a:tcPr/>
                </a:tc>
                <a:tc>
                  <a:txBody>
                    <a:bodyPr/>
                    <a:lstStyle/>
                    <a:p>
                      <a:pPr marL="285750" indent="-285750">
                        <a:buFont typeface="Arial" pitchFamily="34" charset="0"/>
                        <a:buChar char="•"/>
                      </a:pPr>
                      <a:r>
                        <a:rPr lang="en-US" dirty="0" smtClean="0"/>
                        <a:t>Complete homework on time so as not to fall behind.</a:t>
                      </a:r>
                    </a:p>
                    <a:p>
                      <a:pPr marL="285750" indent="-285750">
                        <a:buFont typeface="Arial" pitchFamily="34" charset="0"/>
                        <a:buChar char="•"/>
                      </a:pPr>
                      <a:r>
                        <a:rPr lang="en-US" dirty="0" smtClean="0"/>
                        <a:t>Maintain a regular study schedule and set aside extra study time before examinations.</a:t>
                      </a:r>
                    </a:p>
                    <a:p>
                      <a:pPr marL="285750" indent="-285750">
                        <a:buFont typeface="Arial" pitchFamily="34" charset="0"/>
                        <a:buChar char="•"/>
                      </a:pPr>
                      <a:r>
                        <a:rPr lang="en-US" dirty="0" smtClean="0"/>
                        <a:t>Ask questions in class. </a:t>
                      </a:r>
                    </a:p>
                    <a:p>
                      <a:pPr marL="285750" indent="-285750">
                        <a:buFont typeface="Arial" pitchFamily="34" charset="0"/>
                        <a:buChar char="•"/>
                      </a:pPr>
                      <a:r>
                        <a:rPr lang="en-US" dirty="0" smtClean="0"/>
                        <a:t>Talk with the instructor outside of class when concepts are unclear.</a:t>
                      </a:r>
                    </a:p>
                    <a:p>
                      <a:pPr marL="285750" indent="-285750">
                        <a:buFont typeface="Arial" pitchFamily="34" charset="0"/>
                        <a:buChar char="•"/>
                      </a:pPr>
                      <a:r>
                        <a:rPr lang="en-US" dirty="0" smtClean="0"/>
                        <a:t>Form study groups with other students.</a:t>
                      </a:r>
                    </a:p>
                    <a:p>
                      <a:pPr marL="285750" indent="-285750">
                        <a:buFont typeface="Arial" pitchFamily="34" charset="0"/>
                        <a:buChar char="•"/>
                      </a:pPr>
                      <a:r>
                        <a:rPr lang="en-US" dirty="0" smtClean="0"/>
                        <a:t>Visit a mathematics resource center or tutoring center for extra help.</a:t>
                      </a:r>
                    </a:p>
                    <a:p>
                      <a:pPr marL="285750" indent="-285750">
                        <a:buFont typeface="Arial" pitchFamily="34" charset="0"/>
                        <a:buChar char="•"/>
                      </a:pPr>
                      <a:r>
                        <a:rPr lang="en-US" dirty="0" smtClean="0"/>
                        <a:t>Use supplemental resources, books, or computer-based instruction.</a:t>
                      </a:r>
                    </a:p>
                  </a:txBody>
                  <a:tcPr/>
                </a:tc>
              </a:tr>
              <a:tr h="370840">
                <a:tc>
                  <a:txBody>
                    <a:bodyPr/>
                    <a:lstStyle/>
                    <a:p>
                      <a:r>
                        <a:rPr lang="en-US" b="1" dirty="0" smtClean="0"/>
                        <a:t>Avoidance Strategies</a:t>
                      </a:r>
                      <a:r>
                        <a:rPr lang="en-US" dirty="0" smtClean="0"/>
                        <a:t> </a:t>
                      </a:r>
                      <a:br>
                        <a:rPr lang="en-US" dirty="0" smtClean="0"/>
                      </a:br>
                      <a:r>
                        <a:rPr lang="en-US" dirty="0" smtClean="0"/>
                        <a:t>take a break</a:t>
                      </a:r>
                      <a:endParaRPr lang="en-US" dirty="0"/>
                    </a:p>
                  </a:txBody>
                  <a:tcPr/>
                </a:tc>
                <a:tc>
                  <a:txBody>
                    <a:bodyPr/>
                    <a:lstStyle/>
                    <a:p>
                      <a:pPr marL="285750" indent="-285750">
                        <a:buFont typeface="Arial" pitchFamily="34" charset="0"/>
                        <a:buChar char="•"/>
                      </a:pPr>
                      <a:r>
                        <a:rPr lang="en-US" dirty="0" smtClean="0"/>
                        <a:t>When frustrated, maintain positive attitudes and remind themselves that they are good students. </a:t>
                      </a:r>
                    </a:p>
                    <a:p>
                      <a:pPr marL="285750" indent="-285750">
                        <a:buFont typeface="Arial" pitchFamily="34" charset="0"/>
                        <a:buChar char="•"/>
                      </a:pPr>
                      <a:r>
                        <a:rPr lang="en-US" dirty="0" smtClean="0"/>
                        <a:t>Participate in sports or exercise to relieve stress.</a:t>
                      </a:r>
                    </a:p>
                  </a:txBody>
                  <a:tcPr/>
                </a:tc>
              </a:tr>
              <a:tr h="370840">
                <a:tc>
                  <a:txBody>
                    <a:bodyPr/>
                    <a:lstStyle/>
                    <a:p>
                      <a:r>
                        <a:rPr lang="en-US" b="1" dirty="0" smtClean="0"/>
                        <a:t>Social Support</a:t>
                      </a:r>
                      <a:r>
                        <a:rPr lang="en-US" dirty="0" smtClean="0"/>
                        <a:t/>
                      </a:r>
                      <a:br>
                        <a:rPr lang="en-US" dirty="0" smtClean="0"/>
                      </a:br>
                      <a:r>
                        <a:rPr lang="en-US" dirty="0" smtClean="0"/>
                        <a:t>sharing with others</a:t>
                      </a:r>
                      <a:endParaRPr lang="en-US" dirty="0"/>
                    </a:p>
                  </a:txBody>
                  <a:tcPr/>
                </a:tc>
                <a:tc>
                  <a:txBody>
                    <a:bodyPr/>
                    <a:lstStyle/>
                    <a:p>
                      <a:pPr marL="285750" indent="-285750">
                        <a:buFont typeface="Arial" pitchFamily="34" charset="0"/>
                        <a:buChar char="•"/>
                      </a:pPr>
                      <a:r>
                        <a:rPr lang="en-US" dirty="0" smtClean="0"/>
                        <a:t>Discuss mathematics concepts and experiences with other students.</a:t>
                      </a:r>
                    </a:p>
                    <a:p>
                      <a:pPr marL="285750" indent="-285750">
                        <a:buFont typeface="Arial" pitchFamily="34" charset="0"/>
                        <a:buChar char="•"/>
                      </a:pPr>
                      <a:r>
                        <a:rPr lang="en-US" dirty="0" smtClean="0"/>
                        <a:t>Discuss mathematics concepts and experiences with the instructor, counselor, or advisor.</a:t>
                      </a:r>
                    </a:p>
                  </a:txBody>
                  <a:tcPr/>
                </a:tc>
              </a:tr>
              <a:tr h="370840">
                <a:tc>
                  <a:txBody>
                    <a:bodyPr/>
                    <a:lstStyle/>
                    <a:p>
                      <a:r>
                        <a:rPr lang="en-US" b="1" dirty="0" smtClean="0"/>
                        <a:t>Relaxation </a:t>
                      </a:r>
                      <a:r>
                        <a:rPr lang="en-US" dirty="0" err="1" smtClean="0"/>
                        <a:t>relaxation</a:t>
                      </a:r>
                      <a:r>
                        <a:rPr lang="en-US" dirty="0" smtClean="0"/>
                        <a:t> and self-control techniques</a:t>
                      </a:r>
                      <a:endParaRPr lang="en-US" dirty="0"/>
                    </a:p>
                  </a:txBody>
                  <a:tcPr/>
                </a:tc>
                <a:tc>
                  <a:txBody>
                    <a:bodyPr/>
                    <a:lstStyle/>
                    <a:p>
                      <a:pPr marL="285750" indent="-285750">
                        <a:buFont typeface="Arial" pitchFamily="34" charset="0"/>
                        <a:buChar char="•"/>
                      </a:pPr>
                      <a:r>
                        <a:rPr lang="en-US" dirty="0" smtClean="0"/>
                        <a:t>Practice systematic relaxation techniques such as deep breathing, tensing and relaxation, and visualization.</a:t>
                      </a:r>
                    </a:p>
                    <a:p>
                      <a:pPr marL="285750" indent="-285750">
                        <a:buFont typeface="Arial" pitchFamily="34" charset="0"/>
                        <a:buChar char="•"/>
                      </a:pPr>
                      <a:r>
                        <a:rPr lang="en-US" dirty="0" smtClean="0"/>
                        <a:t>Practice long-term relaxation techniques.</a:t>
                      </a:r>
                    </a:p>
                    <a:p>
                      <a:pPr marL="285750" indent="-285750">
                        <a:buFont typeface="Arial" pitchFamily="34" charset="0"/>
                        <a:buChar char="•"/>
                      </a:pPr>
                      <a:r>
                        <a:rPr lang="en-US" dirty="0" smtClean="0"/>
                        <a:t>Replace negative self-talk during homework or test-taking with positive self-talk.</a:t>
                      </a:r>
                    </a:p>
                  </a:txBody>
                  <a:tcPr/>
                </a:tc>
              </a:tr>
            </a:tbl>
          </a:graphicData>
        </a:graphic>
      </p:graphicFrame>
    </p:spTree>
    <p:extLst>
      <p:ext uri="{BB962C8B-B14F-4D97-AF65-F5344CB8AC3E}">
        <p14:creationId xmlns:p14="http://schemas.microsoft.com/office/powerpoint/2010/main" val="4010202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b="1" dirty="0"/>
              <a:t>Crossroads in Mathematics Standards for Introductory College Mathematics Before </a:t>
            </a:r>
            <a:r>
              <a:rPr lang="en-US" b="1" dirty="0" smtClean="0"/>
              <a:t>Calculus (1995)</a:t>
            </a:r>
            <a:endParaRPr lang="en-US" dirty="0"/>
          </a:p>
        </p:txBody>
      </p:sp>
      <p:sp>
        <p:nvSpPr>
          <p:cNvPr id="3" name="TextBox 2"/>
          <p:cNvSpPr txBox="1"/>
          <p:nvPr/>
        </p:nvSpPr>
        <p:spPr>
          <a:xfrm>
            <a:off x="533400" y="2514600"/>
            <a:ext cx="8153400" cy="3970318"/>
          </a:xfrm>
          <a:prstGeom prst="rect">
            <a:avLst/>
          </a:prstGeom>
          <a:noFill/>
        </p:spPr>
        <p:txBody>
          <a:bodyPr wrap="square" rtlCol="0">
            <a:spAutoFit/>
          </a:bodyPr>
          <a:lstStyle/>
          <a:p>
            <a:r>
              <a:rPr lang="en-US" dirty="0" smtClean="0"/>
              <a:t>Two Goals: </a:t>
            </a:r>
          </a:p>
          <a:p>
            <a:pPr marL="285750" indent="-285750">
              <a:buFont typeface="Arial" pitchFamily="34" charset="0"/>
              <a:buChar char="•"/>
            </a:pPr>
            <a:r>
              <a:rPr lang="en-US" dirty="0" smtClean="0"/>
              <a:t>Improve mathematics education at two-year colleges and at the lower division level</a:t>
            </a:r>
          </a:p>
          <a:p>
            <a:pPr marL="285750" indent="-285750">
              <a:buFont typeface="Arial" pitchFamily="34" charset="0"/>
              <a:buChar char="•"/>
            </a:pPr>
            <a:r>
              <a:rPr lang="en-US" dirty="0" smtClean="0"/>
              <a:t>Encourage more students to study mathematics</a:t>
            </a:r>
          </a:p>
          <a:p>
            <a:endParaRPr lang="en-US" dirty="0"/>
          </a:p>
          <a:p>
            <a:r>
              <a:rPr lang="en-US" dirty="0" smtClean="0"/>
              <a:t>Guiding Principles:</a:t>
            </a:r>
          </a:p>
          <a:p>
            <a:pPr marL="285750" indent="-285750">
              <a:buFont typeface="Arial" pitchFamily="34" charset="0"/>
              <a:buChar char="•"/>
            </a:pPr>
            <a:r>
              <a:rPr lang="en-US" dirty="0" smtClean="0"/>
              <a:t>Remedial math (the Foundation) is an essential part of two-year math curricula.</a:t>
            </a:r>
          </a:p>
          <a:p>
            <a:pPr marL="285750" indent="-285750">
              <a:buFont typeface="Arial" pitchFamily="34" charset="0"/>
              <a:buChar char="•"/>
            </a:pPr>
            <a:r>
              <a:rPr lang="en-US" dirty="0" smtClean="0"/>
              <a:t>Study should focus on what’s meaningful and relevant.</a:t>
            </a:r>
          </a:p>
          <a:p>
            <a:pPr marL="285750" indent="-285750">
              <a:buFont typeface="Arial" pitchFamily="34" charset="0"/>
              <a:buChar char="•"/>
            </a:pPr>
            <a:r>
              <a:rPr lang="en-US" dirty="0" smtClean="0"/>
              <a:t>Instruction must involve participation in in-depth projects.</a:t>
            </a:r>
          </a:p>
          <a:p>
            <a:pPr marL="285750" indent="-285750">
              <a:buFont typeface="Arial" pitchFamily="34" charset="0"/>
              <a:buChar char="•"/>
            </a:pPr>
            <a:r>
              <a:rPr lang="en-US" dirty="0" smtClean="0"/>
              <a:t>Use technology involving graphics, CAS, spreadsheet, interactive geometry &amp; stats.</a:t>
            </a:r>
          </a:p>
          <a:p>
            <a:pPr marL="285750" indent="-285750">
              <a:buFont typeface="Arial" pitchFamily="34" charset="0"/>
              <a:buChar char="•"/>
            </a:pPr>
            <a:r>
              <a:rPr lang="en-US" dirty="0" smtClean="0"/>
              <a:t>Strike a balance among problem-solving, technology, intuition and collaboration.</a:t>
            </a:r>
          </a:p>
          <a:p>
            <a:pPr marL="285750" indent="-285750">
              <a:buFont typeface="Arial" pitchFamily="34" charset="0"/>
              <a:buChar char="•"/>
            </a:pPr>
            <a:r>
              <a:rPr lang="en-US" dirty="0" smtClean="0"/>
              <a:t>Work towards increasing students’ option in education and career choices.</a:t>
            </a:r>
          </a:p>
          <a:p>
            <a:pPr marL="285750" indent="-285750">
              <a:buFont typeface="Arial" pitchFamily="34" charset="0"/>
              <a:buChar char="•"/>
            </a:pPr>
            <a:r>
              <a:rPr lang="en-US" dirty="0" smtClean="0"/>
              <a:t>Reach out to students who have been traditionally unrepresented in mathematics.</a:t>
            </a:r>
          </a:p>
          <a:p>
            <a:pPr marL="285750" indent="-285750">
              <a:buFont typeface="Arial" pitchFamily="34" charset="0"/>
              <a:buChar char="•"/>
            </a:pPr>
            <a:r>
              <a:rPr lang="en-US" dirty="0" smtClean="0"/>
              <a:t>Do not attempt to define “college-level mathematics.”</a:t>
            </a:r>
            <a:endParaRPr lang="en-US" dirty="0"/>
          </a:p>
        </p:txBody>
      </p:sp>
    </p:spTree>
    <p:extLst>
      <p:ext uri="{BB962C8B-B14F-4D97-AF65-F5344CB8AC3E}">
        <p14:creationId xmlns:p14="http://schemas.microsoft.com/office/powerpoint/2010/main" val="2215111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095"/>
            <a:ext cx="8229600" cy="1143000"/>
          </a:xfrm>
        </p:spPr>
        <p:txBody>
          <a:bodyPr>
            <a:normAutofit/>
          </a:bodyPr>
          <a:lstStyle/>
          <a:p>
            <a:r>
              <a:rPr lang="en-US" b="1" dirty="0" smtClean="0"/>
              <a:t>Conclusion </a:t>
            </a:r>
            <a:endParaRPr lang="en-US" dirty="0"/>
          </a:p>
        </p:txBody>
      </p:sp>
      <p:sp>
        <p:nvSpPr>
          <p:cNvPr id="5" name="TextBox 4"/>
          <p:cNvSpPr txBox="1"/>
          <p:nvPr/>
        </p:nvSpPr>
        <p:spPr>
          <a:xfrm>
            <a:off x="838200" y="1066800"/>
            <a:ext cx="7620000" cy="5632311"/>
          </a:xfrm>
          <a:prstGeom prst="rect">
            <a:avLst/>
          </a:prstGeom>
          <a:noFill/>
        </p:spPr>
        <p:txBody>
          <a:bodyPr wrap="square" rtlCol="0">
            <a:spAutoFit/>
          </a:bodyPr>
          <a:lstStyle/>
          <a:p>
            <a:r>
              <a:rPr lang="en-US" b="1" dirty="0" smtClean="0"/>
              <a:t>At a standards-based institution, the </a:t>
            </a:r>
            <a:r>
              <a:rPr lang="en-US" b="1" i="1" dirty="0" smtClean="0"/>
              <a:t>faculty</a:t>
            </a:r>
          </a:p>
          <a:p>
            <a:pPr marL="742950" lvl="1" indent="-285750">
              <a:buFont typeface="Arial" pitchFamily="34" charset="0"/>
              <a:buChar char="•"/>
            </a:pPr>
            <a:r>
              <a:rPr lang="en-US" dirty="0" smtClean="0"/>
              <a:t>clearly define high expectations and communicate these to all students.</a:t>
            </a:r>
          </a:p>
          <a:p>
            <a:pPr marL="742950" lvl="1" indent="-285750">
              <a:buFont typeface="Arial" pitchFamily="34" charset="0"/>
              <a:buChar char="•"/>
            </a:pPr>
            <a:r>
              <a:rPr lang="en-US" dirty="0" smtClean="0"/>
              <a:t>are actively involved in understanding and recommending improvements to institutional policies for mathematics placement.</a:t>
            </a:r>
          </a:p>
          <a:p>
            <a:pPr marL="742950" lvl="1" indent="-285750">
              <a:buFont typeface="Arial" pitchFamily="34" charset="0"/>
              <a:buChar char="•"/>
            </a:pPr>
            <a:r>
              <a:rPr lang="en-US" dirty="0" smtClean="0"/>
              <a:t>use a variety of instructional methods to address the learning styles of all students. </a:t>
            </a:r>
          </a:p>
          <a:p>
            <a:pPr marL="742950" lvl="1" indent="-285750">
              <a:buFont typeface="Arial" pitchFamily="34" charset="0"/>
              <a:buChar char="•"/>
            </a:pPr>
            <a:r>
              <a:rPr lang="en-US" dirty="0" smtClean="0"/>
              <a:t>play an active role in planning and creating the learning environment.</a:t>
            </a:r>
          </a:p>
          <a:p>
            <a:pPr marL="742950" lvl="1" indent="-285750">
              <a:buFont typeface="Arial" pitchFamily="34" charset="0"/>
              <a:buChar char="•"/>
            </a:pPr>
            <a:endParaRPr lang="en-US" dirty="0"/>
          </a:p>
          <a:p>
            <a:r>
              <a:rPr lang="en-US" b="1" dirty="0" smtClean="0"/>
              <a:t>At a standards-based institution, the </a:t>
            </a:r>
            <a:r>
              <a:rPr lang="en-US" b="1" i="1" dirty="0" smtClean="0"/>
              <a:t>mathematics</a:t>
            </a:r>
            <a:r>
              <a:rPr lang="en-US" b="1" dirty="0" smtClean="0"/>
              <a:t> </a:t>
            </a:r>
            <a:r>
              <a:rPr lang="en-US" b="1" i="1" dirty="0" smtClean="0"/>
              <a:t>department </a:t>
            </a:r>
            <a:r>
              <a:rPr lang="en-US" b="1" dirty="0" smtClean="0"/>
              <a:t>and the </a:t>
            </a:r>
            <a:r>
              <a:rPr lang="en-US" b="1" i="1" dirty="0" smtClean="0"/>
              <a:t>institution</a:t>
            </a:r>
          </a:p>
          <a:p>
            <a:pPr marL="742950" lvl="1" indent="-285750">
              <a:buFont typeface="Arial" pitchFamily="34" charset="0"/>
              <a:buChar char="•"/>
            </a:pPr>
            <a:r>
              <a:rPr lang="en-US" dirty="0" smtClean="0"/>
              <a:t>provide a learning environment that supports, values, and affirms the diverse needs of all learners.</a:t>
            </a:r>
          </a:p>
          <a:p>
            <a:pPr marL="742950" lvl="1" indent="-285750">
              <a:buFont typeface="Arial" pitchFamily="34" charset="0"/>
              <a:buChar char="•"/>
            </a:pPr>
            <a:r>
              <a:rPr lang="en-US" dirty="0" smtClean="0"/>
              <a:t>provide facilities, tutors and staff for mathematics resource centers.</a:t>
            </a:r>
          </a:p>
          <a:p>
            <a:pPr marL="742950" lvl="1" indent="-285750">
              <a:buFont typeface="Arial" pitchFamily="34" charset="0"/>
              <a:buChar char="•"/>
            </a:pPr>
            <a:r>
              <a:rPr lang="en-US" dirty="0" smtClean="0"/>
              <a:t>use multiple measures to place students in mathematics courses.</a:t>
            </a:r>
          </a:p>
          <a:p>
            <a:pPr marL="742950" lvl="1" indent="-285750">
              <a:buFont typeface="Arial" pitchFamily="34" charset="0"/>
              <a:buChar char="•"/>
            </a:pPr>
            <a:r>
              <a:rPr lang="en-US" dirty="0" smtClean="0"/>
              <a:t>provide professional development regarding learning styles, mathematics anxiety, and multiple problem-solving strategies so that faculty and instructional staff have the skills needed to address the diverse student population and dynamic curriculum.</a:t>
            </a:r>
          </a:p>
          <a:p>
            <a:pPr marL="742950" lvl="1" indent="-285750">
              <a:buFont typeface="Arial" pitchFamily="34" charset="0"/>
              <a:buChar char="•"/>
            </a:pPr>
            <a:r>
              <a:rPr lang="en-US" dirty="0" smtClean="0"/>
              <a:t>design and equip classrooms that encourage active learning and use of technology. </a:t>
            </a:r>
            <a:endParaRPr lang="en-US" dirty="0"/>
          </a:p>
        </p:txBody>
      </p:sp>
    </p:spTree>
    <p:extLst>
      <p:ext uri="{BB962C8B-B14F-4D97-AF65-F5344CB8AC3E}">
        <p14:creationId xmlns:p14="http://schemas.microsoft.com/office/powerpoint/2010/main" val="27055041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179" y="3013576"/>
            <a:ext cx="5673725" cy="3286782"/>
          </a:xfrm>
          <a:prstGeom prst="rect">
            <a:avLst/>
          </a:prstGeom>
        </p:spPr>
      </p:pic>
      <p:sp>
        <p:nvSpPr>
          <p:cNvPr id="2" name="Title 1"/>
          <p:cNvSpPr>
            <a:spLocks noGrp="1"/>
          </p:cNvSpPr>
          <p:nvPr>
            <p:ph type="title"/>
          </p:nvPr>
        </p:nvSpPr>
        <p:spPr/>
        <p:txBody>
          <a:bodyPr>
            <a:normAutofit/>
          </a:bodyPr>
          <a:lstStyle/>
          <a:p>
            <a:r>
              <a:rPr lang="en-US" b="1" dirty="0" smtClean="0"/>
              <a:t>Assessment of Student Learning</a:t>
            </a:r>
            <a:endParaRPr lang="en-US" dirty="0"/>
          </a:p>
        </p:txBody>
      </p:sp>
      <p:sp>
        <p:nvSpPr>
          <p:cNvPr id="3" name="TextBox 2"/>
          <p:cNvSpPr txBox="1"/>
          <p:nvPr/>
        </p:nvSpPr>
        <p:spPr>
          <a:xfrm>
            <a:off x="762000" y="1549296"/>
            <a:ext cx="7924800" cy="2123658"/>
          </a:xfrm>
          <a:prstGeom prst="rect">
            <a:avLst/>
          </a:prstGeom>
          <a:noFill/>
        </p:spPr>
        <p:txBody>
          <a:bodyPr wrap="square" rtlCol="0">
            <a:spAutoFit/>
          </a:bodyPr>
          <a:lstStyle/>
          <a:p>
            <a:r>
              <a:rPr lang="en-US" sz="2400" b="1" dirty="0" smtClean="0"/>
              <a:t>Implementation Standard:</a:t>
            </a:r>
            <a:r>
              <a:rPr lang="en-US" sz="2400" b="1" dirty="0" smtClean="0">
                <a:effectLst/>
              </a:rPr>
              <a:t> Assessment of Student Learning</a:t>
            </a:r>
            <a:endParaRPr lang="en-US" sz="2400" b="1" dirty="0" smtClean="0"/>
          </a:p>
          <a:p>
            <a:endParaRPr lang="en-US" dirty="0" smtClean="0"/>
          </a:p>
          <a:p>
            <a:r>
              <a:rPr lang="en-US" dirty="0" smtClean="0"/>
              <a:t>Mathematics faculty will use results from the ongoing assessment of student learning of mathematics to improve curriculum, materials, and teaching methods.</a:t>
            </a:r>
          </a:p>
          <a:p>
            <a:endParaRPr lang="en-US" dirty="0"/>
          </a:p>
          <a:p>
            <a:r>
              <a:rPr lang="en-US" dirty="0" smtClean="0"/>
              <a:t>Try to avoid this sort of </a:t>
            </a:r>
            <a:r>
              <a:rPr lang="en-US" dirty="0" err="1" smtClean="0"/>
              <a:t>bs</a:t>
            </a:r>
            <a:r>
              <a:rPr lang="en-US" dirty="0" smtClean="0"/>
              <a:t>:</a:t>
            </a:r>
          </a:p>
          <a:p>
            <a:endParaRPr lang="en-US" dirty="0"/>
          </a:p>
        </p:txBody>
      </p:sp>
    </p:spTree>
    <p:extLst>
      <p:ext uri="{BB962C8B-B14F-4D97-AF65-F5344CB8AC3E}">
        <p14:creationId xmlns:p14="http://schemas.microsoft.com/office/powerpoint/2010/main" val="1551422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750" y="971550"/>
            <a:ext cx="5016500" cy="4914900"/>
          </a:xfrm>
          <a:prstGeom prst="rect">
            <a:avLst/>
          </a:prstGeom>
        </p:spPr>
      </p:pic>
    </p:spTree>
    <p:extLst>
      <p:ext uri="{BB962C8B-B14F-4D97-AF65-F5344CB8AC3E}">
        <p14:creationId xmlns:p14="http://schemas.microsoft.com/office/powerpoint/2010/main" val="14148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76200"/>
            <a:ext cx="8229600" cy="1143000"/>
          </a:xfrm>
        </p:spPr>
        <p:txBody>
          <a:bodyPr>
            <a:normAutofit/>
          </a:bodyPr>
          <a:lstStyle/>
          <a:p>
            <a:r>
              <a:rPr lang="en-US" b="1" dirty="0" smtClean="0"/>
              <a:t>Assessment at Three Levels</a:t>
            </a:r>
            <a:endParaRPr lang="en-US" dirty="0"/>
          </a:p>
        </p:txBody>
      </p:sp>
      <p:sp>
        <p:nvSpPr>
          <p:cNvPr id="3" name="TextBox 2"/>
          <p:cNvSpPr txBox="1"/>
          <p:nvPr/>
        </p:nvSpPr>
        <p:spPr>
          <a:xfrm>
            <a:off x="914400" y="990600"/>
            <a:ext cx="7543800" cy="5078313"/>
          </a:xfrm>
          <a:prstGeom prst="rect">
            <a:avLst/>
          </a:prstGeom>
          <a:noFill/>
        </p:spPr>
        <p:txBody>
          <a:bodyPr wrap="square" rtlCol="0">
            <a:spAutoFit/>
          </a:bodyPr>
          <a:lstStyle/>
          <a:p>
            <a:r>
              <a:rPr lang="en-US" b="1" u="sng" dirty="0" smtClean="0"/>
              <a:t>Classroom assessment </a:t>
            </a:r>
            <a:r>
              <a:rPr lang="en-US" dirty="0" smtClean="0"/>
              <a:t>involves individual instructors assessing individual students’ learning outcomes with instructor-developed tools.  Many assessments are used throughout the term and changed frequently.  Students are informed often about their progress.  Individual faculty who use classroom assessment techniques discover how to adapt instruction to address the learning needs of individual students in a specific mathematics class.  Faculty make frequent and immediate changes to class activities and methods based on assessment results.</a:t>
            </a:r>
          </a:p>
          <a:p>
            <a:endParaRPr lang="en-US" dirty="0"/>
          </a:p>
          <a:p>
            <a:r>
              <a:rPr lang="en-US" b="1" u="sng" dirty="0" smtClean="0"/>
              <a:t>Assessment efforts at the course </a:t>
            </a:r>
            <a:r>
              <a:rPr lang="en-US" dirty="0" smtClean="0"/>
              <a:t>level provide evidence of student learning and motivate changes beyond the individual classroom.  Learning outcomes in individual mathematics classes, in all sections of a particular course, or in sequences of courses or specific programs, are assessed to determine if students are meeting agreed-upon course learning outcomes.  A group of faculty teaching intermediate algebra, for example, can collaborate to discover the instructional strategies or materials best suited to help all students learn the relationship between a quadratic equation and its corresponding graph, an agreed-upon course outcome.  </a:t>
            </a:r>
            <a:endParaRPr lang="en-US" dirty="0"/>
          </a:p>
        </p:txBody>
      </p:sp>
    </p:spTree>
    <p:extLst>
      <p:ext uri="{BB962C8B-B14F-4D97-AF65-F5344CB8AC3E}">
        <p14:creationId xmlns:p14="http://schemas.microsoft.com/office/powerpoint/2010/main" val="13343677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543800" cy="4801314"/>
          </a:xfrm>
          <a:prstGeom prst="rect">
            <a:avLst/>
          </a:prstGeom>
          <a:noFill/>
        </p:spPr>
        <p:txBody>
          <a:bodyPr wrap="square" rtlCol="0">
            <a:spAutoFit/>
          </a:bodyPr>
          <a:lstStyle/>
          <a:p>
            <a:r>
              <a:rPr lang="en-US" b="1" u="sng" dirty="0" smtClean="0"/>
              <a:t>Assessing outcomes at the program</a:t>
            </a:r>
            <a:r>
              <a:rPr lang="en-US" dirty="0" smtClean="0"/>
              <a:t> level is the broadest and most overarching form of assessment discussed in this chapter.  Faculty should develop a consensus about the essential student learning outcomes for mathematics courses and programs, as well as the college’s quantitative literacy general education outcomes.  Faculty can use the results of program assessment to determine how all courses in a program, mathematics and non-mathematics courses, help students achieve quantitative goals and objectives.  In addition, external accrediting agencies may have an impact on mathematics outcomes within programs.  </a:t>
            </a:r>
            <a:br>
              <a:rPr lang="en-US" dirty="0" smtClean="0"/>
            </a:br>
            <a:endParaRPr lang="en-US" dirty="0" smtClean="0"/>
          </a:p>
          <a:p>
            <a:r>
              <a:rPr lang="en-US" dirty="0" smtClean="0"/>
              <a:t>Although classroom assessment should be ongoing, course and program outcomes may be assessed at regular intervals with faculty choosing a different course or program each year.  It is important, however, to complete the assessment cycle for the learning outcomes chosen. In addition to collecting data about many outcomes, improvements should be implemented based on an analysis of that data.  The following table outlines some of the differences in assessment practices at the three levels.  </a:t>
            </a:r>
          </a:p>
        </p:txBody>
      </p:sp>
    </p:spTree>
    <p:extLst>
      <p:ext uri="{BB962C8B-B14F-4D97-AF65-F5344CB8AC3E}">
        <p14:creationId xmlns:p14="http://schemas.microsoft.com/office/powerpoint/2010/main" val="6310225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06553483"/>
              </p:ext>
            </p:extLst>
          </p:nvPr>
        </p:nvGraphicFramePr>
        <p:xfrm>
          <a:off x="381000" y="228600"/>
          <a:ext cx="8458200" cy="6405880"/>
        </p:xfrm>
        <a:graphic>
          <a:graphicData uri="http://schemas.openxmlformats.org/drawingml/2006/table">
            <a:tbl>
              <a:tblPr firstRow="1" bandRow="1">
                <a:tableStyleId>{5C22544A-7EE6-4342-B048-85BDC9FD1C3A}</a:tableStyleId>
              </a:tblPr>
              <a:tblGrid>
                <a:gridCol w="1371600"/>
                <a:gridCol w="2286000"/>
                <a:gridCol w="1981200"/>
                <a:gridCol w="2819400"/>
              </a:tblGrid>
              <a:tr h="370840">
                <a:tc>
                  <a:txBody>
                    <a:bodyPr/>
                    <a:lstStyle/>
                    <a:p>
                      <a:endParaRPr lang="en-US" dirty="0"/>
                    </a:p>
                  </a:txBody>
                  <a:tcPr/>
                </a:tc>
                <a:tc>
                  <a:txBody>
                    <a:bodyPr/>
                    <a:lstStyle/>
                    <a:p>
                      <a:pPr algn="ctr"/>
                      <a:r>
                        <a:rPr lang="en-US" dirty="0" smtClean="0"/>
                        <a:t>Classroom</a:t>
                      </a:r>
                      <a:endParaRPr lang="en-US" dirty="0"/>
                    </a:p>
                  </a:txBody>
                  <a:tcPr/>
                </a:tc>
                <a:tc>
                  <a:txBody>
                    <a:bodyPr/>
                    <a:lstStyle/>
                    <a:p>
                      <a:pPr algn="ctr"/>
                      <a:r>
                        <a:rPr lang="en-US" dirty="0" smtClean="0"/>
                        <a:t>Course</a:t>
                      </a:r>
                      <a:endParaRPr lang="en-US" dirty="0"/>
                    </a:p>
                  </a:txBody>
                  <a:tcPr/>
                </a:tc>
                <a:tc>
                  <a:txBody>
                    <a:bodyPr/>
                    <a:lstStyle/>
                    <a:p>
                      <a:pPr algn="ctr"/>
                      <a:r>
                        <a:rPr lang="en-US" dirty="0" smtClean="0"/>
                        <a:t>Program</a:t>
                      </a:r>
                      <a:endParaRPr lang="en-US" dirty="0"/>
                    </a:p>
                  </a:txBody>
                  <a:tcPr/>
                </a:tc>
              </a:tr>
              <a:tr h="370840">
                <a:tc>
                  <a:txBody>
                    <a:bodyPr/>
                    <a:lstStyle/>
                    <a:p>
                      <a:r>
                        <a:rPr lang="en-US" dirty="0" smtClean="0"/>
                        <a:t>Who?</a:t>
                      </a:r>
                      <a:endParaRPr lang="en-US" dirty="0"/>
                    </a:p>
                  </a:txBody>
                  <a:tcPr/>
                </a:tc>
                <a:tc>
                  <a:txBody>
                    <a:bodyPr/>
                    <a:lstStyle/>
                    <a:p>
                      <a:r>
                        <a:rPr lang="en-US" dirty="0" smtClean="0"/>
                        <a:t>Individual instructors</a:t>
                      </a:r>
                      <a:endParaRPr lang="en-US" dirty="0"/>
                    </a:p>
                  </a:txBody>
                  <a:tcPr/>
                </a:tc>
                <a:tc>
                  <a:txBody>
                    <a:bodyPr/>
                    <a:lstStyle/>
                    <a:p>
                      <a:r>
                        <a:rPr lang="en-US" dirty="0" smtClean="0"/>
                        <a:t>A group of mathematics faculty who teach a course</a:t>
                      </a:r>
                      <a:endParaRPr lang="en-US" dirty="0"/>
                    </a:p>
                  </a:txBody>
                  <a:tcPr/>
                </a:tc>
                <a:tc>
                  <a:txBody>
                    <a:bodyPr/>
                    <a:lstStyle/>
                    <a:p>
                      <a:r>
                        <a:rPr lang="en-US" dirty="0" smtClean="0"/>
                        <a:t>Mathematics faculty, possibly as part of an interdisciplinary committee</a:t>
                      </a:r>
                      <a:endParaRPr lang="en-US" dirty="0"/>
                    </a:p>
                  </a:txBody>
                  <a:tcPr/>
                </a:tc>
              </a:tr>
              <a:tr h="370840">
                <a:tc>
                  <a:txBody>
                    <a:bodyPr/>
                    <a:lstStyle/>
                    <a:p>
                      <a:r>
                        <a:rPr lang="en-US" dirty="0" smtClean="0"/>
                        <a:t>What?</a:t>
                      </a:r>
                      <a:endParaRPr lang="en-US" dirty="0"/>
                    </a:p>
                  </a:txBody>
                  <a:tcPr/>
                </a:tc>
                <a:tc>
                  <a:txBody>
                    <a:bodyPr/>
                    <a:lstStyle/>
                    <a:p>
                      <a:r>
                        <a:rPr lang="en-US" dirty="0" smtClean="0"/>
                        <a:t>Individual students’ learning outcomes</a:t>
                      </a:r>
                      <a:endParaRPr lang="en-US" dirty="0"/>
                    </a:p>
                  </a:txBody>
                  <a:tcPr/>
                </a:tc>
                <a:tc>
                  <a:txBody>
                    <a:bodyPr/>
                    <a:lstStyle/>
                    <a:p>
                      <a:r>
                        <a:rPr lang="en-US" dirty="0" smtClean="0"/>
                        <a:t>Course outcomes </a:t>
                      </a:r>
                      <a:br>
                        <a:rPr lang="en-US" dirty="0" smtClean="0"/>
                      </a:br>
                      <a:r>
                        <a:rPr lang="en-US" dirty="0" smtClean="0"/>
                        <a:t>(a representative group of students)</a:t>
                      </a:r>
                      <a:endParaRPr lang="en-US" dirty="0"/>
                    </a:p>
                  </a:txBody>
                  <a:tcPr/>
                </a:tc>
                <a:tc>
                  <a:txBody>
                    <a:bodyPr/>
                    <a:lstStyle/>
                    <a:p>
                      <a:r>
                        <a:rPr lang="en-US" dirty="0" smtClean="0"/>
                        <a:t>Program outcomes</a:t>
                      </a:r>
                      <a:br>
                        <a:rPr lang="en-US" dirty="0" smtClean="0"/>
                      </a:br>
                      <a:r>
                        <a:rPr lang="en-US" dirty="0" smtClean="0"/>
                        <a:t>(a</a:t>
                      </a:r>
                      <a:r>
                        <a:rPr lang="en-US" baseline="0" dirty="0" smtClean="0"/>
                        <a:t> </a:t>
                      </a:r>
                      <a:r>
                        <a:rPr lang="en-US" dirty="0" smtClean="0"/>
                        <a:t>representative group of students) </a:t>
                      </a:r>
                      <a:endParaRPr lang="en-US" dirty="0"/>
                    </a:p>
                  </a:txBody>
                  <a:tcPr/>
                </a:tc>
              </a:tr>
              <a:tr h="370840">
                <a:tc>
                  <a:txBody>
                    <a:bodyPr/>
                    <a:lstStyle/>
                    <a:p>
                      <a:r>
                        <a:rPr lang="en-US" dirty="0" smtClean="0"/>
                        <a:t>Where?</a:t>
                      </a:r>
                      <a:endParaRPr lang="en-US" dirty="0"/>
                    </a:p>
                  </a:txBody>
                  <a:tcPr/>
                </a:tc>
                <a:tc>
                  <a:txBody>
                    <a:bodyPr/>
                    <a:lstStyle/>
                    <a:p>
                      <a:r>
                        <a:rPr lang="en-US" dirty="0" smtClean="0"/>
                        <a:t>Individual classes</a:t>
                      </a:r>
                      <a:endParaRPr lang="en-US" dirty="0"/>
                    </a:p>
                  </a:txBody>
                  <a:tcPr/>
                </a:tc>
                <a:tc>
                  <a:txBody>
                    <a:bodyPr/>
                    <a:lstStyle/>
                    <a:p>
                      <a:r>
                        <a:rPr lang="en-US" dirty="0" smtClean="0"/>
                        <a:t>At</a:t>
                      </a:r>
                      <a:r>
                        <a:rPr lang="en-US" baseline="0" dirty="0" smtClean="0"/>
                        <a:t> least </a:t>
                      </a:r>
                      <a:r>
                        <a:rPr lang="en-US" dirty="0" smtClean="0"/>
                        <a:t>a big sample of a course</a:t>
                      </a:r>
                      <a:endParaRPr lang="en-US" dirty="0"/>
                    </a:p>
                  </a:txBody>
                  <a:tcPr/>
                </a:tc>
                <a:tc>
                  <a:txBody>
                    <a:bodyPr/>
                    <a:lstStyle/>
                    <a:p>
                      <a:r>
                        <a:rPr lang="en-US" dirty="0" smtClean="0"/>
                        <a:t>At the completion of a degree or program</a:t>
                      </a:r>
                      <a:endParaRPr lang="en-US" dirty="0"/>
                    </a:p>
                  </a:txBody>
                  <a:tcPr/>
                </a:tc>
              </a:tr>
              <a:tr h="370840">
                <a:tc>
                  <a:txBody>
                    <a:bodyPr/>
                    <a:lstStyle/>
                    <a:p>
                      <a:r>
                        <a:rPr lang="en-US" dirty="0" smtClean="0"/>
                        <a:t>How?</a:t>
                      </a:r>
                      <a:endParaRPr lang="en-US" dirty="0"/>
                    </a:p>
                  </a:txBody>
                  <a:tcPr/>
                </a:tc>
                <a:tc>
                  <a:txBody>
                    <a:bodyPr/>
                    <a:lstStyle/>
                    <a:p>
                      <a:r>
                        <a:rPr lang="en-US" dirty="0" smtClean="0"/>
                        <a:t>Instructor-developed assessment tools and rubrics</a:t>
                      </a:r>
                      <a:endParaRPr lang="en-US" dirty="0"/>
                    </a:p>
                  </a:txBody>
                  <a:tcPr/>
                </a:tc>
                <a:tc>
                  <a:txBody>
                    <a:bodyPr/>
                    <a:lstStyle/>
                    <a:p>
                      <a:r>
                        <a:rPr lang="en-US" dirty="0" smtClean="0"/>
                        <a:t>Department-developed tools and rubrics </a:t>
                      </a:r>
                      <a:endParaRPr lang="en-US" dirty="0"/>
                    </a:p>
                  </a:txBody>
                  <a:tcPr/>
                </a:tc>
                <a:tc>
                  <a:txBody>
                    <a:bodyPr/>
                    <a:lstStyle/>
                    <a:p>
                      <a:r>
                        <a:rPr lang="en-US" dirty="0" smtClean="0"/>
                        <a:t>College-developed tools and rubrics</a:t>
                      </a:r>
                      <a:endParaRPr lang="en-US" dirty="0"/>
                    </a:p>
                  </a:txBody>
                  <a:tcPr/>
                </a:tc>
              </a:tr>
              <a:tr h="370840">
                <a:tc>
                  <a:txBody>
                    <a:bodyPr/>
                    <a:lstStyle/>
                    <a:p>
                      <a:r>
                        <a:rPr lang="en-US" dirty="0" smtClean="0"/>
                        <a:t>How many?</a:t>
                      </a:r>
                      <a:endParaRPr lang="en-US" dirty="0"/>
                    </a:p>
                  </a:txBody>
                  <a:tcPr/>
                </a:tc>
                <a:tc>
                  <a:txBody>
                    <a:bodyPr/>
                    <a:lstStyle/>
                    <a:p>
                      <a:r>
                        <a:rPr lang="en-US" dirty="0" smtClean="0"/>
                        <a:t>Many assessments that are frequently changed for detailed feedback to students</a:t>
                      </a:r>
                      <a:endParaRPr lang="en-US" dirty="0"/>
                    </a:p>
                  </a:txBody>
                  <a:tcPr/>
                </a:tc>
                <a:tc>
                  <a:txBody>
                    <a:bodyPr/>
                    <a:lstStyle/>
                    <a:p>
                      <a:r>
                        <a:rPr lang="en-US" dirty="0" smtClean="0"/>
                        <a:t>Fewer assessments that remain fairly consistent over time</a:t>
                      </a:r>
                      <a:endParaRPr lang="en-US" dirty="0"/>
                    </a:p>
                  </a:txBody>
                  <a:tcPr/>
                </a:tc>
                <a:tc>
                  <a:txBody>
                    <a:bodyPr/>
                    <a:lstStyle/>
                    <a:p>
                      <a:r>
                        <a:rPr lang="en-US" dirty="0" smtClean="0"/>
                        <a:t>Fewest assessments that remain fairly consistent over a longer period of time </a:t>
                      </a:r>
                      <a:endParaRPr lang="en-US" dirty="0"/>
                    </a:p>
                  </a:txBody>
                  <a:tcPr/>
                </a:tc>
              </a:tr>
              <a:tr h="370840">
                <a:tc>
                  <a:txBody>
                    <a:bodyPr/>
                    <a:lstStyle/>
                    <a:p>
                      <a:r>
                        <a:rPr lang="en-US" dirty="0" smtClean="0"/>
                        <a:t>Levels of measurement?</a:t>
                      </a:r>
                      <a:endParaRPr lang="en-US" dirty="0"/>
                    </a:p>
                  </a:txBody>
                  <a:tcPr/>
                </a:tc>
                <a:tc>
                  <a:txBody>
                    <a:bodyPr/>
                    <a:lstStyle/>
                    <a:p>
                      <a:r>
                        <a:rPr lang="en-US" dirty="0" smtClean="0"/>
                        <a:t>Many levels to differentiate fine differences in performance</a:t>
                      </a:r>
                      <a:endParaRPr lang="en-US" dirty="0"/>
                    </a:p>
                  </a:txBody>
                  <a:tcPr/>
                </a:tc>
                <a:tc>
                  <a:txBody>
                    <a:bodyPr/>
                    <a:lstStyle/>
                    <a:p>
                      <a:r>
                        <a:rPr lang="en-US" dirty="0" smtClean="0"/>
                        <a:t>Three levels: exceeds, meets, or does not meet expectations</a:t>
                      </a:r>
                      <a:endParaRPr lang="en-US" dirty="0"/>
                    </a:p>
                  </a:txBody>
                  <a:tcPr/>
                </a:tc>
                <a:tc>
                  <a:txBody>
                    <a:bodyPr/>
                    <a:lstStyle/>
                    <a:p>
                      <a:r>
                        <a:rPr lang="en-US" dirty="0" smtClean="0"/>
                        <a:t>Three levels: exceeds expectations, meets expectations, does not meet expectations</a:t>
                      </a:r>
                      <a:endParaRPr lang="en-US" dirty="0"/>
                    </a:p>
                  </a:txBody>
                  <a:tcPr/>
                </a:tc>
              </a:tr>
            </a:tbl>
          </a:graphicData>
        </a:graphic>
      </p:graphicFrame>
    </p:spTree>
    <p:extLst>
      <p:ext uri="{BB962C8B-B14F-4D97-AF65-F5344CB8AC3E}">
        <p14:creationId xmlns:p14="http://schemas.microsoft.com/office/powerpoint/2010/main" val="31062425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Standards for Pedagogy</a:t>
            </a:r>
            <a:endParaRPr lang="en-US" dirty="0"/>
          </a:p>
        </p:txBody>
      </p:sp>
      <p:sp>
        <p:nvSpPr>
          <p:cNvPr id="3" name="TextBox 2"/>
          <p:cNvSpPr txBox="1"/>
          <p:nvPr/>
        </p:nvSpPr>
        <p:spPr>
          <a:xfrm>
            <a:off x="1524000" y="1981200"/>
            <a:ext cx="6248400" cy="2585323"/>
          </a:xfrm>
          <a:prstGeom prst="rect">
            <a:avLst/>
          </a:prstGeom>
          <a:noFill/>
        </p:spPr>
        <p:txBody>
          <a:bodyPr wrap="square" rtlCol="0">
            <a:spAutoFit/>
          </a:bodyPr>
          <a:lstStyle/>
          <a:p>
            <a:r>
              <a:rPr lang="en-US" dirty="0" smtClean="0"/>
              <a:t>Recommend Use of Instructional Strategies that provide for student activity and interaction and for student-constructed knowledge.</a:t>
            </a:r>
            <a:br>
              <a:rPr lang="en-US" dirty="0" smtClean="0"/>
            </a:br>
            <a:endParaRPr lang="en-US" dirty="0" smtClean="0"/>
          </a:p>
          <a:p>
            <a:pPr marL="285750" indent="-285750">
              <a:buFont typeface="Arial" pitchFamily="34" charset="0"/>
              <a:buChar char="•"/>
            </a:pPr>
            <a:r>
              <a:rPr lang="en-US" dirty="0" smtClean="0"/>
              <a:t>Teaching with Technology</a:t>
            </a:r>
          </a:p>
          <a:p>
            <a:pPr marL="285750" indent="-285750">
              <a:buFont typeface="Arial" pitchFamily="34" charset="0"/>
              <a:buChar char="•"/>
            </a:pPr>
            <a:r>
              <a:rPr lang="en-US" dirty="0" smtClean="0"/>
              <a:t>Interactive and Collaborative Learning</a:t>
            </a:r>
          </a:p>
          <a:p>
            <a:pPr marL="285750" indent="-285750">
              <a:buFont typeface="Arial" pitchFamily="34" charset="0"/>
              <a:buChar char="•"/>
            </a:pPr>
            <a:r>
              <a:rPr lang="en-US" dirty="0" smtClean="0"/>
              <a:t>Connecting with Other Experiences</a:t>
            </a:r>
          </a:p>
          <a:p>
            <a:pPr marL="285750" indent="-285750">
              <a:buFont typeface="Arial" pitchFamily="34" charset="0"/>
              <a:buChar char="•"/>
            </a:pPr>
            <a:r>
              <a:rPr lang="en-US" dirty="0" smtClean="0"/>
              <a:t>Multiple Approached</a:t>
            </a:r>
          </a:p>
          <a:p>
            <a:pPr marL="285750" indent="-285750">
              <a:buFont typeface="Arial" pitchFamily="34" charset="0"/>
              <a:buChar char="•"/>
            </a:pPr>
            <a:r>
              <a:rPr lang="en-US" dirty="0" smtClean="0"/>
              <a:t>Experiencing Mathematics</a:t>
            </a:r>
            <a:endParaRPr lang="en-US" dirty="0"/>
          </a:p>
        </p:txBody>
      </p:sp>
    </p:spTree>
    <p:extLst>
      <p:ext uri="{BB962C8B-B14F-4D97-AF65-F5344CB8AC3E}">
        <p14:creationId xmlns:p14="http://schemas.microsoft.com/office/powerpoint/2010/main" val="2397915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4419600"/>
            <a:ext cx="6553200" cy="1227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Classroom Assessment</a:t>
            </a:r>
            <a:endParaRPr lang="en-US" dirty="0"/>
          </a:p>
        </p:txBody>
      </p:sp>
      <p:sp>
        <p:nvSpPr>
          <p:cNvPr id="3" name="TextBox 2"/>
          <p:cNvSpPr txBox="1"/>
          <p:nvPr/>
        </p:nvSpPr>
        <p:spPr>
          <a:xfrm>
            <a:off x="1143000" y="1676400"/>
            <a:ext cx="6781800" cy="3970318"/>
          </a:xfrm>
          <a:prstGeom prst="rect">
            <a:avLst/>
          </a:prstGeom>
          <a:noFill/>
          <a:ln>
            <a:solidFill>
              <a:schemeClr val="accent1">
                <a:lumMod val="40000"/>
                <a:lumOff val="60000"/>
              </a:schemeClr>
            </a:solidFill>
          </a:ln>
        </p:spPr>
        <p:txBody>
          <a:bodyPr wrap="square" rtlCol="0">
            <a:spAutoFit/>
          </a:bodyPr>
          <a:lstStyle/>
          <a:p>
            <a:r>
              <a:rPr lang="en-US" dirty="0" smtClean="0"/>
              <a:t>	Students are observed in the process of learning by collecting frequent feedback on what, how much, and how well they are learning. In addition to enhancing students’ learning, classroom assessments positively affect students’ perceptions and attitudes about the learning process.</a:t>
            </a:r>
          </a:p>
          <a:p>
            <a:endParaRPr lang="en-US" dirty="0"/>
          </a:p>
          <a:p>
            <a:r>
              <a:rPr lang="en-US" dirty="0" smtClean="0"/>
              <a:t>	Student demonstrations to the class, discovery-oriented activities performed in groups, one-minute papers, or other classroom assessment techniques may be included.</a:t>
            </a:r>
          </a:p>
          <a:p>
            <a:endParaRPr lang="en-US" dirty="0"/>
          </a:p>
          <a:p>
            <a:r>
              <a:rPr lang="en-US" b="1" dirty="0" smtClean="0"/>
              <a:t>Implementation recommendation</a:t>
            </a:r>
            <a:r>
              <a:rPr lang="en-US" dirty="0" smtClean="0"/>
              <a:t>: Each faculty member will use multiple classroom assessment techniques as an integral part of instruction to assess student learning and use those results to adjust instructional methods and materials.</a:t>
            </a:r>
            <a:endParaRPr lang="en-US" dirty="0"/>
          </a:p>
        </p:txBody>
      </p:sp>
    </p:spTree>
    <p:extLst>
      <p:ext uri="{BB962C8B-B14F-4D97-AF65-F5344CB8AC3E}">
        <p14:creationId xmlns:p14="http://schemas.microsoft.com/office/powerpoint/2010/main" val="17273567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32"/>
            <a:ext cx="8229600" cy="1143000"/>
          </a:xfrm>
        </p:spPr>
        <p:txBody>
          <a:bodyPr>
            <a:normAutofit/>
          </a:bodyPr>
          <a:lstStyle/>
          <a:p>
            <a:r>
              <a:rPr lang="en-US" b="1" dirty="0" smtClean="0"/>
              <a:t>Course Assessment</a:t>
            </a:r>
            <a:endParaRPr lang="en-US" dirty="0"/>
          </a:p>
        </p:txBody>
      </p:sp>
      <p:sp>
        <p:nvSpPr>
          <p:cNvPr id="3" name="TextBox 2"/>
          <p:cNvSpPr txBox="1"/>
          <p:nvPr/>
        </p:nvSpPr>
        <p:spPr>
          <a:xfrm>
            <a:off x="381000" y="1143000"/>
            <a:ext cx="8382000" cy="5078313"/>
          </a:xfrm>
          <a:prstGeom prst="rect">
            <a:avLst/>
          </a:prstGeom>
          <a:noFill/>
        </p:spPr>
        <p:txBody>
          <a:bodyPr wrap="square" rtlCol="0">
            <a:spAutoFit/>
          </a:bodyPr>
          <a:lstStyle/>
          <a:p>
            <a:r>
              <a:rPr lang="en-US" dirty="0" smtClean="0"/>
              <a:t>	Course </a:t>
            </a:r>
            <a:r>
              <a:rPr lang="en-US" strike="sngStrike" dirty="0" smtClean="0"/>
              <a:t>outcomes</a:t>
            </a:r>
            <a:r>
              <a:rPr lang="en-US" dirty="0" smtClean="0"/>
              <a:t> objectives are the same for all sections of a given course, while individual instructors may include additional learning outcomes in class syllabi.  Courses taught using a variety of instructional modalities should use equivalent assessment tools to ensure student learning is occurring at a high level regardless of the method of instructional delivery.</a:t>
            </a:r>
          </a:p>
          <a:p>
            <a:endParaRPr lang="en-US" dirty="0"/>
          </a:p>
          <a:p>
            <a:r>
              <a:rPr lang="en-US" dirty="0" smtClean="0"/>
              <a:t>	A course-based assessment may be administered at the end of a term by all faculty teaching the course.</a:t>
            </a:r>
          </a:p>
          <a:p>
            <a:endParaRPr lang="en-US" dirty="0"/>
          </a:p>
          <a:p>
            <a:r>
              <a:rPr lang="en-US" dirty="0" smtClean="0"/>
              <a:t>	Course assessment should be used to assess overall student learning of course outcomes, not to evaluate individual instructors.  Individual instructors should compare their students’ performance to that of the department to better understand the relationship between specific classroom materials and methods, and student learning.  Faculty in the mathematics department as a whole should reflect upon and discuss the assessment results, materials, and processes leading to those results.</a:t>
            </a:r>
          </a:p>
          <a:p>
            <a:endParaRPr lang="en-US" dirty="0"/>
          </a:p>
          <a:p>
            <a:r>
              <a:rPr lang="en-US" dirty="0" smtClean="0"/>
              <a:t>	Data should also be disaggregated to compare results of diverse student subpopulations. </a:t>
            </a:r>
            <a:endParaRPr lang="en-US" dirty="0"/>
          </a:p>
        </p:txBody>
      </p:sp>
    </p:spTree>
    <p:extLst>
      <p:ext uri="{BB962C8B-B14F-4D97-AF65-F5344CB8AC3E}">
        <p14:creationId xmlns:p14="http://schemas.microsoft.com/office/powerpoint/2010/main" val="16333757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 Assessment</a:t>
            </a:r>
            <a:endParaRPr lang="en-US" dirty="0"/>
          </a:p>
        </p:txBody>
      </p:sp>
      <p:sp>
        <p:nvSpPr>
          <p:cNvPr id="3" name="TextBox 2"/>
          <p:cNvSpPr txBox="1"/>
          <p:nvPr/>
        </p:nvSpPr>
        <p:spPr>
          <a:xfrm>
            <a:off x="533400" y="1524000"/>
            <a:ext cx="7620000" cy="1754326"/>
          </a:xfrm>
          <a:prstGeom prst="rect">
            <a:avLst/>
          </a:prstGeom>
          <a:noFill/>
        </p:spPr>
        <p:txBody>
          <a:bodyPr wrap="square" rtlCol="0">
            <a:spAutoFit/>
          </a:bodyPr>
          <a:lstStyle/>
          <a:p>
            <a:r>
              <a:rPr lang="en-US" dirty="0" smtClean="0"/>
              <a:t> Program assessment has three components: </a:t>
            </a:r>
          </a:p>
          <a:p>
            <a:pPr marL="800100" lvl="1" indent="-342900">
              <a:buAutoNum type="arabicParenBoth"/>
            </a:pPr>
            <a:r>
              <a:rPr lang="en-US" dirty="0" smtClean="0"/>
              <a:t>assessment of mathematics programs; </a:t>
            </a:r>
          </a:p>
          <a:p>
            <a:pPr marL="800100" lvl="1" indent="-342900">
              <a:buAutoNum type="arabicParenBoth"/>
            </a:pPr>
            <a:r>
              <a:rPr lang="en-US" dirty="0" smtClean="0"/>
              <a:t>assessment of other academic programs that include mathematics learning outcomes; and </a:t>
            </a:r>
          </a:p>
          <a:p>
            <a:pPr marL="800100" lvl="1" indent="-342900">
              <a:buAutoNum type="arabicParenBoth"/>
            </a:pPr>
            <a:r>
              <a:rPr lang="en-US" dirty="0" smtClean="0"/>
              <a:t>assessment of the mathematics component of the college’s general education outcomes.</a:t>
            </a:r>
            <a:endParaRPr lang="en-US" dirty="0"/>
          </a:p>
        </p:txBody>
      </p:sp>
      <p:pic>
        <p:nvPicPr>
          <p:cNvPr id="921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91970"/>
            <a:ext cx="4898858" cy="275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570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Framework of Three Categories</a:t>
            </a:r>
            <a:endParaRPr lang="en-US" dirty="0"/>
          </a:p>
        </p:txBody>
      </p:sp>
      <p:sp>
        <p:nvSpPr>
          <p:cNvPr id="3" name="TextBox 2"/>
          <p:cNvSpPr txBox="1"/>
          <p:nvPr/>
        </p:nvSpPr>
        <p:spPr>
          <a:xfrm>
            <a:off x="594360" y="1427202"/>
            <a:ext cx="5791200" cy="4893647"/>
          </a:xfrm>
          <a:prstGeom prst="rect">
            <a:avLst/>
          </a:prstGeom>
          <a:noFill/>
        </p:spPr>
        <p:txBody>
          <a:bodyPr wrap="square" rtlCol="0">
            <a:spAutoFit/>
          </a:bodyPr>
          <a:lstStyle/>
          <a:p>
            <a:pPr marL="400050" indent="-400050">
              <a:buFont typeface="+mj-lt"/>
              <a:buAutoNum type="romanUcPeriod"/>
            </a:pPr>
            <a:r>
              <a:rPr lang="en-US" sz="2400" u="sng" dirty="0" smtClean="0"/>
              <a:t>Standards for Intellectual Development</a:t>
            </a:r>
            <a:r>
              <a:rPr lang="en-US" sz="2400" dirty="0" smtClean="0"/>
              <a:t> address desired modes of student thinking and represent goals for student outcomes.</a:t>
            </a:r>
          </a:p>
          <a:p>
            <a:pPr marL="400050" indent="-400050">
              <a:buFont typeface="+mj-lt"/>
              <a:buAutoNum type="romanUcPeriod"/>
            </a:pPr>
            <a:r>
              <a:rPr lang="en-US" sz="2400" u="sng" dirty="0" smtClean="0"/>
              <a:t>Standards for Content</a:t>
            </a:r>
            <a:r>
              <a:rPr lang="en-US" sz="2400" dirty="0" smtClean="0"/>
              <a:t> provide guidelines for the selection of content that will be taught throughout introductory college mathematics.</a:t>
            </a:r>
          </a:p>
          <a:p>
            <a:pPr marL="400050" indent="-400050">
              <a:buFont typeface="+mj-lt"/>
              <a:buAutoNum type="romanUcPeriod"/>
            </a:pPr>
            <a:r>
              <a:rPr lang="en-US" sz="2400" u="sng" dirty="0" smtClean="0"/>
              <a:t>Standards for Pedagogy</a:t>
            </a:r>
            <a:r>
              <a:rPr lang="en-US" sz="2400" dirty="0" smtClean="0"/>
              <a:t> recommend the use of instructional strategies that provide for student activity and interaction and for student constructed knowledge.</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2680" y="1668035"/>
            <a:ext cx="2941320" cy="2205990"/>
          </a:xfrm>
          <a:prstGeom prst="rect">
            <a:avLst/>
          </a:prstGeom>
        </p:spPr>
      </p:pic>
    </p:spTree>
    <p:extLst>
      <p:ext uri="{BB962C8B-B14F-4D97-AF65-F5344CB8AC3E}">
        <p14:creationId xmlns:p14="http://schemas.microsoft.com/office/powerpoint/2010/main" val="6103826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643063"/>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5029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US" b="1" dirty="0" smtClean="0"/>
              <a:t>Implementation recommendation</a:t>
            </a:r>
            <a:r>
              <a:rPr lang="en-US" dirty="0" smtClean="0"/>
              <a:t>: Mathematics faculty, in collaboration with faculty in other departments, will design an assessment process to measure and improve student learning of mathematics and quantitative literacy in all academic programs.</a:t>
            </a:r>
            <a:endParaRPr lang="en-US" dirty="0"/>
          </a:p>
        </p:txBody>
      </p:sp>
    </p:spTree>
    <p:extLst>
      <p:ext uri="{BB962C8B-B14F-4D97-AF65-F5344CB8AC3E}">
        <p14:creationId xmlns:p14="http://schemas.microsoft.com/office/powerpoint/2010/main" val="29844096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Actions to support this recommendation</a:t>
            </a:r>
            <a:endParaRPr lang="en-US" dirty="0"/>
          </a:p>
        </p:txBody>
      </p:sp>
      <p:sp>
        <p:nvSpPr>
          <p:cNvPr id="3" name="TextBox 2"/>
          <p:cNvSpPr txBox="1"/>
          <p:nvPr/>
        </p:nvSpPr>
        <p:spPr>
          <a:xfrm>
            <a:off x="457200" y="1676400"/>
            <a:ext cx="8153400" cy="4524315"/>
          </a:xfrm>
          <a:prstGeom prst="rect">
            <a:avLst/>
          </a:prstGeom>
          <a:noFill/>
        </p:spPr>
        <p:txBody>
          <a:bodyPr wrap="square" rtlCol="0">
            <a:spAutoFit/>
          </a:bodyPr>
          <a:lstStyle/>
          <a:p>
            <a:r>
              <a:rPr lang="en-US" dirty="0" smtClean="0"/>
              <a:t>Faculty actions:</a:t>
            </a:r>
          </a:p>
          <a:p>
            <a:pPr marL="742950" lvl="1" indent="-285750">
              <a:buFont typeface="Arial" pitchFamily="34" charset="0"/>
              <a:buChar char="•"/>
            </a:pPr>
            <a:r>
              <a:rPr lang="en-US" dirty="0" smtClean="0"/>
              <a:t>identify assessment tools linked to desired student learning outcomes and proceed through the Assessment Implementation Cycle to implement improvements</a:t>
            </a:r>
          </a:p>
          <a:p>
            <a:pPr marL="742950" lvl="1" indent="-285750">
              <a:buFont typeface="Arial" pitchFamily="34" charset="0"/>
              <a:buChar char="•"/>
            </a:pPr>
            <a:r>
              <a:rPr lang="en-US" dirty="0" smtClean="0"/>
              <a:t>participate in the development and assessment of general education outcomes in mathematics</a:t>
            </a:r>
          </a:p>
          <a:p>
            <a:pPr marL="742950" lvl="1" indent="-285750">
              <a:buFont typeface="Arial" pitchFamily="34" charset="0"/>
              <a:buChar char="•"/>
            </a:pPr>
            <a:r>
              <a:rPr lang="en-US" dirty="0" smtClean="0"/>
              <a:t>determine which of the general education outcomes are met by completing a mathematics course.</a:t>
            </a:r>
            <a:br>
              <a:rPr lang="en-US" dirty="0" smtClean="0"/>
            </a:br>
            <a:endParaRPr lang="en-US" dirty="0" smtClean="0"/>
          </a:p>
          <a:p>
            <a:r>
              <a:rPr lang="en-US" dirty="0" smtClean="0"/>
              <a:t>Institutional actions:</a:t>
            </a:r>
          </a:p>
          <a:p>
            <a:pPr marL="742950" lvl="1" indent="-285750">
              <a:buFont typeface="Arial" pitchFamily="34" charset="0"/>
              <a:buChar char="•"/>
            </a:pPr>
            <a:r>
              <a:rPr lang="en-US" dirty="0" smtClean="0"/>
              <a:t>encourage collaboration among departments regarding instruction and assessment of mathematics outcomes embedded in non-mathematics courses</a:t>
            </a:r>
          </a:p>
          <a:p>
            <a:pPr marL="742950" lvl="1" indent="-285750">
              <a:buFont typeface="Arial" pitchFamily="34" charset="0"/>
              <a:buChar char="•"/>
            </a:pPr>
            <a:r>
              <a:rPr lang="en-US" dirty="0" smtClean="0"/>
              <a:t>implement periodic reviews and redesign of student learning outcomes in mathematics.  </a:t>
            </a:r>
          </a:p>
          <a:p>
            <a:endParaRPr lang="en-US" dirty="0"/>
          </a:p>
        </p:txBody>
      </p:sp>
    </p:spTree>
    <p:extLst>
      <p:ext uri="{BB962C8B-B14F-4D97-AF65-F5344CB8AC3E}">
        <p14:creationId xmlns:p14="http://schemas.microsoft.com/office/powerpoint/2010/main" val="34936152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a:t>
            </a:r>
            <a:endParaRPr lang="en-US" dirty="0"/>
          </a:p>
        </p:txBody>
      </p:sp>
      <p:sp>
        <p:nvSpPr>
          <p:cNvPr id="3" name="TextBox 2"/>
          <p:cNvSpPr txBox="1"/>
          <p:nvPr/>
        </p:nvSpPr>
        <p:spPr>
          <a:xfrm>
            <a:off x="597568" y="1600200"/>
            <a:ext cx="8305800" cy="4524315"/>
          </a:xfrm>
          <a:prstGeom prst="rect">
            <a:avLst/>
          </a:prstGeom>
          <a:noFill/>
        </p:spPr>
        <p:txBody>
          <a:bodyPr wrap="square" rtlCol="0">
            <a:spAutoFit/>
          </a:bodyPr>
          <a:lstStyle/>
          <a:p>
            <a:r>
              <a:rPr lang="en-US" b="1" dirty="0" smtClean="0">
                <a:hlinkClick r:id="rId2"/>
              </a:rPr>
              <a:t>Chapter 6</a:t>
            </a:r>
            <a:endParaRPr lang="en-US" b="1" dirty="0" smtClean="0"/>
          </a:p>
          <a:p>
            <a:r>
              <a:rPr lang="en-US" b="1" dirty="0" smtClean="0"/>
              <a:t>Curriculum and Program Development</a:t>
            </a:r>
          </a:p>
          <a:p>
            <a:endParaRPr lang="en-US" dirty="0" smtClean="0"/>
          </a:p>
          <a:p>
            <a:r>
              <a:rPr lang="en-US" b="1" dirty="0" smtClean="0">
                <a:hlinkClick r:id="rId3"/>
              </a:rPr>
              <a:t>Chapter 7</a:t>
            </a:r>
            <a:endParaRPr lang="en-US" b="1" dirty="0" smtClean="0"/>
          </a:p>
          <a:p>
            <a:r>
              <a:rPr lang="en-US" b="1" dirty="0" smtClean="0"/>
              <a:t>Instruction </a:t>
            </a:r>
          </a:p>
          <a:p>
            <a:endParaRPr lang="en-US" b="1" dirty="0"/>
          </a:p>
          <a:p>
            <a:r>
              <a:rPr lang="en-US" b="1" dirty="0" smtClean="0">
                <a:hlinkClick r:id="rId4"/>
              </a:rPr>
              <a:t>Chapter 8 </a:t>
            </a:r>
            <a:endParaRPr lang="en-US" b="1" dirty="0" smtClean="0"/>
          </a:p>
          <a:p>
            <a:r>
              <a:rPr lang="en-US" b="1" dirty="0" smtClean="0"/>
              <a:t>Professionalism</a:t>
            </a:r>
          </a:p>
          <a:p>
            <a:endParaRPr lang="en-US" b="1" dirty="0" smtClean="0"/>
          </a:p>
          <a:p>
            <a:r>
              <a:rPr lang="en-US" b="1" dirty="0" smtClean="0">
                <a:hlinkClick r:id="rId5"/>
              </a:rPr>
              <a:t>Chapter 9</a:t>
            </a:r>
            <a:endParaRPr lang="en-US" b="1" dirty="0" smtClean="0"/>
          </a:p>
          <a:p>
            <a:r>
              <a:rPr lang="en-US" b="1" dirty="0" smtClean="0"/>
              <a:t>Involvement of Stakeholders in Implementation</a:t>
            </a:r>
          </a:p>
          <a:p>
            <a:endParaRPr lang="en-US" b="1" dirty="0" smtClean="0"/>
          </a:p>
          <a:p>
            <a:r>
              <a:rPr lang="en-US" b="1" dirty="0" smtClean="0">
                <a:hlinkClick r:id="rId6"/>
              </a:rPr>
              <a:t>Chapter 10</a:t>
            </a:r>
            <a:endParaRPr lang="en-US" b="1" dirty="0" smtClean="0"/>
          </a:p>
          <a:p>
            <a:r>
              <a:rPr lang="en-US" b="1" dirty="0" smtClean="0"/>
              <a:t>Moving from Vision to Reality</a:t>
            </a:r>
          </a:p>
          <a:p>
            <a:endParaRPr lang="en-US" b="1" dirty="0" smtClean="0"/>
          </a:p>
          <a:p>
            <a:endParaRPr lang="en-US" dirty="0"/>
          </a:p>
        </p:txBody>
      </p:sp>
    </p:spTree>
    <p:extLst>
      <p:ext uri="{BB962C8B-B14F-4D97-AF65-F5344CB8AC3E}">
        <p14:creationId xmlns:p14="http://schemas.microsoft.com/office/powerpoint/2010/main" val="7181823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315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8585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556461"/>
            <a:ext cx="38004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0" y="3489158"/>
            <a:ext cx="7467600" cy="2308324"/>
          </a:xfrm>
          <a:prstGeom prst="rect">
            <a:avLst/>
          </a:prstGeom>
          <a:noFill/>
        </p:spPr>
        <p:txBody>
          <a:bodyPr wrap="square" rtlCol="0">
            <a:spAutoFit/>
          </a:bodyPr>
          <a:lstStyle/>
          <a:p>
            <a:r>
              <a:rPr lang="en-US" dirty="0" smtClean="0"/>
              <a:t>“The academic intensity of the student’s high school curriculum still counts more than anything else in pre-collegiate history in providing momentum toward completing a bachelor’s degree.”(</a:t>
            </a:r>
            <a:r>
              <a:rPr lang="en-US" b="1" dirty="0" smtClean="0">
                <a:hlinkClick r:id="rId3"/>
              </a:rPr>
              <a:t>3</a:t>
            </a:r>
            <a:r>
              <a:rPr lang="en-US" dirty="0" smtClean="0"/>
              <a:t>)  And while taking more mathematics in high school is critical, “It’s not merely getting beyond Algebra 2 in high school any more.  The world demands advanced quantitative literacy, and no matter what a student’s postsecondary field of study–from occupationally-oriented programs through traditional liberal arts–more than a ceremonial visit to college-level mathematics is called for.”(</a:t>
            </a:r>
            <a:r>
              <a:rPr lang="en-US" b="1" dirty="0" smtClean="0">
                <a:hlinkClick r:id="rId3"/>
              </a:rPr>
              <a:t>4</a:t>
            </a:r>
            <a:r>
              <a:rPr lang="en-US" dirty="0" smtClean="0"/>
              <a:t>)</a:t>
            </a:r>
            <a:endParaRPr lang="en-US" dirty="0"/>
          </a:p>
        </p:txBody>
      </p:sp>
    </p:spTree>
    <p:extLst>
      <p:ext uri="{BB962C8B-B14F-4D97-AF65-F5344CB8AC3E}">
        <p14:creationId xmlns:p14="http://schemas.microsoft.com/office/powerpoint/2010/main" val="20957243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Math Standards</a:t>
            </a:r>
            <a:endParaRPr lang="en-US" dirty="0"/>
          </a:p>
        </p:txBody>
      </p:sp>
      <p:sp>
        <p:nvSpPr>
          <p:cNvPr id="3" name="TextBox 2"/>
          <p:cNvSpPr txBox="1"/>
          <p:nvPr/>
        </p:nvSpPr>
        <p:spPr>
          <a:xfrm>
            <a:off x="1066800" y="1676400"/>
            <a:ext cx="7391400" cy="923330"/>
          </a:xfrm>
          <a:prstGeom prst="rect">
            <a:avLst/>
          </a:prstGeom>
          <a:noFill/>
        </p:spPr>
        <p:txBody>
          <a:bodyPr wrap="square" rtlCol="0">
            <a:spAutoFit/>
          </a:bodyPr>
          <a:lstStyle/>
          <a:p>
            <a:r>
              <a:rPr lang="en-US" dirty="0" smtClean="0">
                <a:hlinkClick r:id="rId2"/>
              </a:rPr>
              <a:t>California Dept. of Ed. Curriculum Frameworks: </a:t>
            </a:r>
            <a:r>
              <a:rPr lang="en-US" dirty="0" err="1" smtClean="0">
                <a:hlinkClick r:id="rId2"/>
              </a:rPr>
              <a:t>Mathmatics</a:t>
            </a:r>
            <a:endParaRPr lang="en-US" dirty="0" smtClean="0"/>
          </a:p>
          <a:p>
            <a:endParaRPr lang="en-US" dirty="0"/>
          </a:p>
          <a:p>
            <a:r>
              <a:rPr lang="en-US" dirty="0" smtClean="0">
                <a:hlinkClick r:id="rId3"/>
              </a:rPr>
              <a:t>Common Core State Standards Initiative - Mathematics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986083"/>
            <a:ext cx="3856121" cy="2892091"/>
          </a:xfrm>
          <a:prstGeom prst="rect">
            <a:avLst/>
          </a:prstGeom>
        </p:spPr>
      </p:pic>
    </p:spTree>
    <p:extLst>
      <p:ext uri="{BB962C8B-B14F-4D97-AF65-F5344CB8AC3E}">
        <p14:creationId xmlns:p14="http://schemas.microsoft.com/office/powerpoint/2010/main" val="19817797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Helpful? Harmful?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16916"/>
            <a:ext cx="5867400" cy="5082204"/>
          </a:xfrm>
          <a:prstGeom prst="rect">
            <a:avLst/>
          </a:prstGeom>
        </p:spPr>
      </p:pic>
    </p:spTree>
    <p:extLst>
      <p:ext uri="{BB962C8B-B14F-4D97-AF65-F5344CB8AC3E}">
        <p14:creationId xmlns:p14="http://schemas.microsoft.com/office/powerpoint/2010/main" val="231427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pPr algn="l"/>
            <a:r>
              <a:rPr lang="en-US" dirty="0" smtClean="0"/>
              <a:t>I.  Standards for Intellectual    Development</a:t>
            </a:r>
            <a:endParaRPr lang="en-US" dirty="0"/>
          </a:p>
        </p:txBody>
      </p:sp>
      <p:sp>
        <p:nvSpPr>
          <p:cNvPr id="4" name="TextBox 3"/>
          <p:cNvSpPr txBox="1"/>
          <p:nvPr/>
        </p:nvSpPr>
        <p:spPr>
          <a:xfrm>
            <a:off x="609600" y="2416076"/>
            <a:ext cx="7543800" cy="2862322"/>
          </a:xfrm>
          <a:prstGeom prst="rect">
            <a:avLst/>
          </a:prstGeom>
          <a:noFill/>
        </p:spPr>
        <p:txBody>
          <a:bodyPr wrap="square" rtlCol="0">
            <a:spAutoFit/>
          </a:bodyPr>
          <a:lstStyle/>
          <a:p>
            <a:r>
              <a:rPr lang="en-US" sz="2000" dirty="0" smtClean="0"/>
              <a:t>Desired modes of student thinking  and goals for student outcomes:</a:t>
            </a:r>
            <a:br>
              <a:rPr lang="en-US" sz="2000" dirty="0" smtClean="0"/>
            </a:br>
            <a:endParaRPr lang="en-US" sz="2000" dirty="0" smtClean="0"/>
          </a:p>
          <a:p>
            <a:pPr marL="742950" lvl="1" indent="-285750">
              <a:buFont typeface="Arial" pitchFamily="34" charset="0"/>
              <a:buChar char="•"/>
            </a:pPr>
            <a:r>
              <a:rPr lang="en-US" sz="2000" dirty="0" smtClean="0"/>
              <a:t>Problem Solving</a:t>
            </a:r>
          </a:p>
          <a:p>
            <a:pPr marL="742950" lvl="1" indent="-285750">
              <a:buFont typeface="Arial" pitchFamily="34" charset="0"/>
              <a:buChar char="•"/>
            </a:pPr>
            <a:r>
              <a:rPr lang="en-US" sz="2000" dirty="0" smtClean="0"/>
              <a:t>Modeling</a:t>
            </a:r>
          </a:p>
          <a:p>
            <a:pPr marL="742950" lvl="1" indent="-285750">
              <a:buFont typeface="Arial" pitchFamily="34" charset="0"/>
              <a:buChar char="•"/>
            </a:pPr>
            <a:r>
              <a:rPr lang="en-US" sz="2000" dirty="0" smtClean="0"/>
              <a:t>Reasoning</a:t>
            </a:r>
          </a:p>
          <a:p>
            <a:pPr marL="742950" lvl="1" indent="-285750">
              <a:buFont typeface="Arial" pitchFamily="34" charset="0"/>
              <a:buChar char="•"/>
            </a:pPr>
            <a:r>
              <a:rPr lang="en-US" sz="2000" dirty="0" smtClean="0"/>
              <a:t>Connecting with Other Disciplines</a:t>
            </a:r>
          </a:p>
          <a:p>
            <a:pPr marL="742950" lvl="1" indent="-285750">
              <a:buFont typeface="Arial" pitchFamily="34" charset="0"/>
              <a:buChar char="•"/>
            </a:pPr>
            <a:r>
              <a:rPr lang="en-US" sz="2000" dirty="0" smtClean="0"/>
              <a:t>Communicating</a:t>
            </a:r>
          </a:p>
          <a:p>
            <a:pPr marL="742950" lvl="1" indent="-285750">
              <a:buFont typeface="Arial" pitchFamily="34" charset="0"/>
              <a:buChar char="•"/>
            </a:pPr>
            <a:r>
              <a:rPr lang="en-US" sz="2000" dirty="0" smtClean="0"/>
              <a:t>Using Technology</a:t>
            </a:r>
          </a:p>
          <a:p>
            <a:pPr marL="742950" lvl="1" indent="-285750">
              <a:buFont typeface="Arial" pitchFamily="34" charset="0"/>
              <a:buChar char="•"/>
            </a:pPr>
            <a:r>
              <a:rPr lang="en-US" sz="2000" dirty="0" smtClean="0"/>
              <a:t>Developing Mathematical Power</a:t>
            </a:r>
            <a:endParaRPr lang="en-US" sz="2000" dirty="0"/>
          </a:p>
        </p:txBody>
      </p:sp>
    </p:spTree>
    <p:extLst>
      <p:ext uri="{BB962C8B-B14F-4D97-AF65-F5344CB8AC3E}">
        <p14:creationId xmlns:p14="http://schemas.microsoft.com/office/powerpoint/2010/main" val="437703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I.1: Problem Solving</a:t>
            </a:r>
            <a:endParaRPr lang="en-US" dirty="0"/>
          </a:p>
        </p:txBody>
      </p:sp>
      <p:sp>
        <p:nvSpPr>
          <p:cNvPr id="3" name="TextBox 2"/>
          <p:cNvSpPr txBox="1"/>
          <p:nvPr/>
        </p:nvSpPr>
        <p:spPr>
          <a:xfrm>
            <a:off x="609600" y="1595735"/>
            <a:ext cx="7696200" cy="1015663"/>
          </a:xfrm>
          <a:prstGeom prst="rect">
            <a:avLst/>
          </a:prstGeom>
          <a:noFill/>
        </p:spPr>
        <p:txBody>
          <a:bodyPr wrap="square" rtlCol="0">
            <a:spAutoFit/>
          </a:bodyPr>
          <a:lstStyle/>
          <a:p>
            <a:r>
              <a:rPr lang="en-US" sz="2400" b="1" dirty="0" smtClean="0"/>
              <a:t>Students will engage in substantial problems solving.</a:t>
            </a:r>
          </a:p>
          <a:p>
            <a:endParaRPr lang="en-US" dirty="0"/>
          </a:p>
          <a:p>
            <a:endParaRPr lang="en-US" dirty="0"/>
          </a:p>
        </p:txBody>
      </p:sp>
      <p:sp>
        <p:nvSpPr>
          <p:cNvPr id="4" name="TextBox 3"/>
          <p:cNvSpPr txBox="1"/>
          <p:nvPr/>
        </p:nvSpPr>
        <p:spPr>
          <a:xfrm>
            <a:off x="914400" y="2286000"/>
            <a:ext cx="6705600" cy="3693319"/>
          </a:xfrm>
          <a:prstGeom prst="rect">
            <a:avLst/>
          </a:prstGeom>
          <a:noFill/>
        </p:spPr>
        <p:txBody>
          <a:bodyPr wrap="square" rtlCol="0">
            <a:spAutoFit/>
          </a:bodyPr>
          <a:lstStyle/>
          <a:p>
            <a:r>
              <a:rPr lang="en-US" dirty="0" smtClean="0"/>
              <a:t>	Students will use problem-solving strategies that require persistence, the ability to recognize inappropriate assumptions, and intellectual risk taking rather than simple procedural approaches.  These strategies should include posing questions; organizing information; drawing diagrams; analyzing situations through trial and error, graphing, and modeling; drawing conclusions by translating, illustrating, and verifying results.  The students should be able to communicate and interpret their results.</a:t>
            </a:r>
          </a:p>
          <a:p>
            <a:r>
              <a:rPr lang="en-US" dirty="0"/>
              <a:t>	</a:t>
            </a:r>
            <a:r>
              <a:rPr lang="en-US" dirty="0" err="1" smtClean="0"/>
              <a:t>Emphaziing</a:t>
            </a:r>
            <a:r>
              <a:rPr lang="en-US" dirty="0" smtClean="0"/>
              <a:t> problem solving will make mathematics more meaningful to students.  The problems used should be relevant to the needs and interests of the students in the class.  Such problems provide a context as well as a purpose for learning new skills, concepts, and theories.</a:t>
            </a:r>
            <a:endParaRPr lang="en-US" dirty="0"/>
          </a:p>
        </p:txBody>
      </p:sp>
    </p:spTree>
    <p:extLst>
      <p:ext uri="{BB962C8B-B14F-4D97-AF65-F5344CB8AC3E}">
        <p14:creationId xmlns:p14="http://schemas.microsoft.com/office/powerpoint/2010/main" val="1600564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461"/>
            <a:ext cx="8229600" cy="1143000"/>
          </a:xfrm>
        </p:spPr>
        <p:txBody>
          <a:bodyPr/>
          <a:lstStyle/>
          <a:p>
            <a:r>
              <a:rPr lang="en-US" dirty="0" smtClean="0"/>
              <a:t>Standard I.2: Modeling</a:t>
            </a:r>
            <a:endParaRPr lang="en-US" dirty="0"/>
          </a:p>
        </p:txBody>
      </p:sp>
      <p:sp>
        <p:nvSpPr>
          <p:cNvPr id="3" name="TextBox 2"/>
          <p:cNvSpPr txBox="1"/>
          <p:nvPr/>
        </p:nvSpPr>
        <p:spPr>
          <a:xfrm>
            <a:off x="1676400" y="788460"/>
            <a:ext cx="5562600" cy="830997"/>
          </a:xfrm>
          <a:prstGeom prst="rect">
            <a:avLst/>
          </a:prstGeom>
          <a:noFill/>
        </p:spPr>
        <p:txBody>
          <a:bodyPr wrap="square" rtlCol="0">
            <a:spAutoFit/>
          </a:bodyPr>
          <a:lstStyle/>
          <a:p>
            <a:r>
              <a:rPr lang="en-US" sz="2400" b="1" dirty="0" smtClean="0"/>
              <a:t>Students will learn mathematics through modeling real-world situations.</a:t>
            </a:r>
            <a:endParaRPr lang="en-US" b="1" dirty="0"/>
          </a:p>
        </p:txBody>
      </p:sp>
      <p:sp>
        <p:nvSpPr>
          <p:cNvPr id="4" name="TextBox 3"/>
          <p:cNvSpPr txBox="1"/>
          <p:nvPr/>
        </p:nvSpPr>
        <p:spPr>
          <a:xfrm>
            <a:off x="571500" y="1619457"/>
            <a:ext cx="7772400" cy="5078313"/>
          </a:xfrm>
          <a:prstGeom prst="rect">
            <a:avLst/>
          </a:prstGeom>
          <a:noFill/>
        </p:spPr>
        <p:txBody>
          <a:bodyPr wrap="square" rtlCol="0">
            <a:spAutoFit/>
          </a:bodyPr>
          <a:lstStyle/>
          <a:p>
            <a:r>
              <a:rPr lang="en-US" dirty="0" smtClean="0"/>
              <a:t>	Students will participate in the mathematical modeling of situations from the world around them and use the models to make predictions and informed decisions.  </a:t>
            </a:r>
            <a:r>
              <a:rPr lang="en-US" dirty="0" err="1" smtClean="0"/>
              <a:t>Swetz</a:t>
            </a:r>
            <a:r>
              <a:rPr lang="en-US" dirty="0" smtClean="0"/>
              <a:t> (1991) describes the modeling process as “(1) identifying the problem, including the conditions and constraints under which it exists; (2) interpreting the problem mathematically; (3) employing the theories and tools of mathematics to obtain a solution to the problem; (4) testing and interpreting the solution in the context of the problem; and (5) refining the solution techniques to obtain a ‘better’ answer to the problem under consideration, if necessary.”  In some cases, faculty may select problem situations and ask students to collaborate on the development of models.  In other cases, students may be asked to evaluate previously developed models.  Does the model behave as </a:t>
            </a:r>
            <a:r>
              <a:rPr lang="en-US" dirty="0" err="1" smtClean="0"/>
              <a:t>inteded</a:t>
            </a:r>
            <a:r>
              <a:rPr lang="en-US" dirty="0" smtClean="0"/>
              <a:t> in that the equations fit the assumptions of the model? How well does the model agree with the real world it is supposed to represent?  Does the model perform will on a data set different from the one for which it was developed?  Whether students develop their own models or evaluate models that are given to them, they should look beyond how well a proposed model fits a set of data and attempt to provide mathematical or scientific reasons for why the model is valid.</a:t>
            </a:r>
            <a:endParaRPr lang="en-US" dirty="0"/>
          </a:p>
        </p:txBody>
      </p:sp>
    </p:spTree>
    <p:extLst>
      <p:ext uri="{BB962C8B-B14F-4D97-AF65-F5344CB8AC3E}">
        <p14:creationId xmlns:p14="http://schemas.microsoft.com/office/powerpoint/2010/main" val="2609944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4070</TotalTime>
  <Words>3075</Words>
  <Application>Microsoft Office PowerPoint</Application>
  <PresentationFormat>On-screen Show (4:3)</PresentationFormat>
  <Paragraphs>425</Paragraphs>
  <Slides>67</Slides>
  <Notes>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A Line in the Standards</vt:lpstr>
      <vt:lpstr>Anthropology of Standards</vt:lpstr>
      <vt:lpstr>Different Standard Bearers</vt:lpstr>
      <vt:lpstr>Mathematics Standards</vt:lpstr>
      <vt:lpstr>Crossroads in Mathematics Standards for Introductory College Mathematics Before Calculus (1995)</vt:lpstr>
      <vt:lpstr>Framework of Three Categories</vt:lpstr>
      <vt:lpstr>I.  Standards for Intellectual    Development</vt:lpstr>
      <vt:lpstr>Standard I.1: Problem Solving</vt:lpstr>
      <vt:lpstr>Standard I.2: Modeling</vt:lpstr>
      <vt:lpstr>Standard I.3: Reasoning</vt:lpstr>
      <vt:lpstr>Standard 1-4: Connecting with Other Disciplines</vt:lpstr>
      <vt:lpstr>Standard I-5: Communicating</vt:lpstr>
      <vt:lpstr>Standard I-6: Using Technology</vt:lpstr>
      <vt:lpstr>Technical Programs</vt:lpstr>
      <vt:lpstr>PowerPoint Presentation</vt:lpstr>
      <vt:lpstr>Standard I-7: Developing Mathematical Power</vt:lpstr>
      <vt:lpstr>Standards for Content</vt:lpstr>
      <vt:lpstr>Standard C-1: Number Sense</vt:lpstr>
      <vt:lpstr>Standard C-2: Symbolism and Algebra</vt:lpstr>
      <vt:lpstr>Standard C-3: Geometry</vt:lpstr>
      <vt:lpstr>Standard C-4: Function</vt:lpstr>
      <vt:lpstr>Standard C-5: Discrete Mathematics</vt:lpstr>
      <vt:lpstr>Standard C-6: Probability and Statistics</vt:lpstr>
      <vt:lpstr>Standard C-7: Deductive Proof</vt:lpstr>
      <vt:lpstr>Standards for Pedagogy</vt:lpstr>
      <vt:lpstr>PowerPoint Presentation</vt:lpstr>
      <vt:lpstr>Standard P-1: Teaching with Technology</vt:lpstr>
      <vt:lpstr>Standard P-2: Interactive and Collaborative Learning</vt:lpstr>
      <vt:lpstr>Standard P-3: Connecting with Other Experiences</vt:lpstr>
      <vt:lpstr>Standard P-4: Multiple Approaches</vt:lpstr>
      <vt:lpstr>Standard P-5: Experiencing Mathematics</vt:lpstr>
      <vt:lpstr>Guidelines for Achieving the Standards</vt:lpstr>
      <vt:lpstr>PowerPoint Presentation</vt:lpstr>
      <vt:lpstr>PowerPoint Presentation</vt:lpstr>
      <vt:lpstr>PowerPoint Presentation</vt:lpstr>
      <vt:lpstr>Summary</vt:lpstr>
      <vt:lpstr>Beyond Crossroads</vt:lpstr>
      <vt:lpstr>PowerPoint Presentation</vt:lpstr>
      <vt:lpstr>Student Learning and the Learning Environment </vt:lpstr>
      <vt:lpstr>Learning Styles</vt:lpstr>
      <vt:lpstr>PowerPoint Presentation</vt:lpstr>
      <vt:lpstr>PowerPoint Presentation</vt:lpstr>
      <vt:lpstr>PowerPoint Presentation</vt:lpstr>
      <vt:lpstr>Implementation recommendation</vt:lpstr>
      <vt:lpstr>Learning To Be Problem Solvers</vt:lpstr>
      <vt:lpstr>PowerPoint Presentation</vt:lpstr>
      <vt:lpstr>PowerPoint Presentation</vt:lpstr>
      <vt:lpstr>Mathematics Anxiety and Other Factors That Influence Learning</vt:lpstr>
      <vt:lpstr>PowerPoint Presentation</vt:lpstr>
      <vt:lpstr>Conclusion </vt:lpstr>
      <vt:lpstr>Assessment of Student Learning</vt:lpstr>
      <vt:lpstr>PowerPoint Presentation</vt:lpstr>
      <vt:lpstr>Assessment at Three Levels</vt:lpstr>
      <vt:lpstr>PowerPoint Presentation</vt:lpstr>
      <vt:lpstr>PowerPoint Presentation</vt:lpstr>
      <vt:lpstr>II. Standards for Pedagogy</vt:lpstr>
      <vt:lpstr>Classroom Assessment</vt:lpstr>
      <vt:lpstr>Course Assessment</vt:lpstr>
      <vt:lpstr>Program Assessment</vt:lpstr>
      <vt:lpstr>PowerPoint Presentation</vt:lpstr>
      <vt:lpstr>Implementation recommendation: Mathematics faculty, in collaboration with faculty in other departments, will design an assessment process to measure and improve student learning of mathematics and quantitative literacy in all academic programs.</vt:lpstr>
      <vt:lpstr>Actions to support this recommendation</vt:lpstr>
      <vt:lpstr>What Else?</vt:lpstr>
      <vt:lpstr>PowerPoint Presentation</vt:lpstr>
      <vt:lpstr>PowerPoint Presentation</vt:lpstr>
      <vt:lpstr>Other Math Standards</vt:lpstr>
      <vt:lpstr>What’s Helpful? Harmful?</vt:lpstr>
    </vt:vector>
  </TitlesOfParts>
  <Company>Entropic Leavening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Line in the Standards</dc:title>
  <dc:creator>Geoff Hagopian</dc:creator>
  <cp:lastModifiedBy>Geoff Hagopian</cp:lastModifiedBy>
  <cp:revision>84</cp:revision>
  <dcterms:created xsi:type="dcterms:W3CDTF">2012-01-23T01:59:30Z</dcterms:created>
  <dcterms:modified xsi:type="dcterms:W3CDTF">2012-01-26T04:39:10Z</dcterms:modified>
</cp:coreProperties>
</file>